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6" r:id="rId3"/>
    <p:sldId id="272" r:id="rId4"/>
    <p:sldId id="286" r:id="rId5"/>
    <p:sldId id="287" r:id="rId6"/>
    <p:sldId id="289" r:id="rId7"/>
    <p:sldId id="280" r:id="rId8"/>
    <p:sldId id="262" r:id="rId9"/>
    <p:sldId id="264"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5B315"/>
    <a:srgbClr val="CC0000"/>
    <a:srgbClr val="FFFFFF"/>
    <a:srgbClr val="FFFFCC"/>
    <a:srgbClr val="FFFF99"/>
    <a:srgbClr val="FFFF00"/>
    <a:srgbClr val="A9DA74"/>
    <a:srgbClr val="FD6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p:scale>
          <a:sx n="81" d="100"/>
          <a:sy n="81" d="100"/>
        </p:scale>
        <p:origin x="-29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44F9E4-3D6C-406C-9928-B9F5554658F8}" type="datetimeFigureOut">
              <a:rPr lang="en-US" smtClean="0"/>
              <a:t>10-May-20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71FE24-C082-44B9-BBFB-80407C24F0A0}" type="slidenum">
              <a:rPr lang="en-US" smtClean="0"/>
              <a:t>‹#›</a:t>
            </a:fld>
            <a:endParaRPr lang="en-US" dirty="0"/>
          </a:p>
        </p:txBody>
      </p:sp>
    </p:spTree>
    <p:extLst>
      <p:ext uri="{BB962C8B-B14F-4D97-AF65-F5344CB8AC3E}">
        <p14:creationId xmlns:p14="http://schemas.microsoft.com/office/powerpoint/2010/main" val="279412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4F9E4-3D6C-406C-9928-B9F5554658F8}" type="datetimeFigureOut">
              <a:rPr lang="en-US" smtClean="0"/>
              <a:t>10-May-20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71FE24-C082-44B9-BBFB-80407C24F0A0}" type="slidenum">
              <a:rPr lang="en-US" smtClean="0"/>
              <a:t>‹#›</a:t>
            </a:fld>
            <a:endParaRPr lang="en-US" dirty="0"/>
          </a:p>
        </p:txBody>
      </p:sp>
    </p:spTree>
    <p:extLst>
      <p:ext uri="{BB962C8B-B14F-4D97-AF65-F5344CB8AC3E}">
        <p14:creationId xmlns:p14="http://schemas.microsoft.com/office/powerpoint/2010/main" val="119794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4F9E4-3D6C-406C-9928-B9F5554658F8}" type="datetimeFigureOut">
              <a:rPr lang="en-US" smtClean="0"/>
              <a:t>10-May-20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71FE24-C082-44B9-BBFB-80407C24F0A0}" type="slidenum">
              <a:rPr lang="en-US" smtClean="0"/>
              <a:t>‹#›</a:t>
            </a:fld>
            <a:endParaRPr lang="en-US" dirty="0"/>
          </a:p>
        </p:txBody>
      </p:sp>
    </p:spTree>
    <p:extLst>
      <p:ext uri="{BB962C8B-B14F-4D97-AF65-F5344CB8AC3E}">
        <p14:creationId xmlns:p14="http://schemas.microsoft.com/office/powerpoint/2010/main" val="1351157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0AE27-547B-47B6-AAC4-3590DDC77D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85AA7-F2C8-4364-8933-08688181BD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555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0AE27-547B-47B6-AAC4-3590DDC77D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85AA7-F2C8-4364-8933-08688181BD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540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0AE27-547B-47B6-AAC4-3590DDC77D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85AA7-F2C8-4364-8933-08688181BD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068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0AE27-547B-47B6-AAC4-3590DDC77D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85AA7-F2C8-4364-8933-08688181BD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3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0AE27-547B-47B6-AAC4-3590DDC77D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85AA7-F2C8-4364-8933-08688181BD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94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0AE27-547B-47B6-AAC4-3590DDC77D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85AA7-F2C8-4364-8933-08688181BD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615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0AE27-547B-47B6-AAC4-3590DDC77D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85AA7-F2C8-4364-8933-08688181BD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235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0AE27-547B-47B6-AAC4-3590DDC77D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85AA7-F2C8-4364-8933-08688181BD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67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4F9E4-3D6C-406C-9928-B9F5554658F8}" type="datetimeFigureOut">
              <a:rPr lang="en-US" smtClean="0"/>
              <a:t>10-May-20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71FE24-C082-44B9-BBFB-80407C24F0A0}" type="slidenum">
              <a:rPr lang="en-US" smtClean="0"/>
              <a:t>‹#›</a:t>
            </a:fld>
            <a:endParaRPr lang="en-US" dirty="0"/>
          </a:p>
        </p:txBody>
      </p:sp>
    </p:spTree>
    <p:extLst>
      <p:ext uri="{BB962C8B-B14F-4D97-AF65-F5344CB8AC3E}">
        <p14:creationId xmlns:p14="http://schemas.microsoft.com/office/powerpoint/2010/main" val="3392142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0AE27-547B-47B6-AAC4-3590DDC77D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85AA7-F2C8-4364-8933-08688181BD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069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0AE27-547B-47B6-AAC4-3590DDC77D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85AA7-F2C8-4364-8933-08688181BD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602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0AE27-547B-47B6-AAC4-3590DDC77D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85AA7-F2C8-4364-8933-08688181BD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08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44F9E4-3D6C-406C-9928-B9F5554658F8}" type="datetimeFigureOut">
              <a:rPr lang="en-US" smtClean="0"/>
              <a:t>10-May-20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71FE24-C082-44B9-BBFB-80407C24F0A0}" type="slidenum">
              <a:rPr lang="en-US" smtClean="0"/>
              <a:t>‹#›</a:t>
            </a:fld>
            <a:endParaRPr lang="en-US" dirty="0"/>
          </a:p>
        </p:txBody>
      </p:sp>
    </p:spTree>
    <p:extLst>
      <p:ext uri="{BB962C8B-B14F-4D97-AF65-F5344CB8AC3E}">
        <p14:creationId xmlns:p14="http://schemas.microsoft.com/office/powerpoint/2010/main" val="164580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44F9E4-3D6C-406C-9928-B9F5554658F8}" type="datetimeFigureOut">
              <a:rPr lang="en-US" smtClean="0"/>
              <a:t>10-May-20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71FE24-C082-44B9-BBFB-80407C24F0A0}" type="slidenum">
              <a:rPr lang="en-US" smtClean="0"/>
              <a:t>‹#›</a:t>
            </a:fld>
            <a:endParaRPr lang="en-US" dirty="0"/>
          </a:p>
        </p:txBody>
      </p:sp>
    </p:spTree>
    <p:extLst>
      <p:ext uri="{BB962C8B-B14F-4D97-AF65-F5344CB8AC3E}">
        <p14:creationId xmlns:p14="http://schemas.microsoft.com/office/powerpoint/2010/main" val="416189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44F9E4-3D6C-406C-9928-B9F5554658F8}" type="datetimeFigureOut">
              <a:rPr lang="en-US" smtClean="0"/>
              <a:t>10-May-20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71FE24-C082-44B9-BBFB-80407C24F0A0}" type="slidenum">
              <a:rPr lang="en-US" smtClean="0"/>
              <a:t>‹#›</a:t>
            </a:fld>
            <a:endParaRPr lang="en-US" dirty="0"/>
          </a:p>
        </p:txBody>
      </p:sp>
    </p:spTree>
    <p:extLst>
      <p:ext uri="{BB962C8B-B14F-4D97-AF65-F5344CB8AC3E}">
        <p14:creationId xmlns:p14="http://schemas.microsoft.com/office/powerpoint/2010/main" val="347593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44F9E4-3D6C-406C-9928-B9F5554658F8}" type="datetimeFigureOut">
              <a:rPr lang="en-US" smtClean="0"/>
              <a:t>10-May-20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71FE24-C082-44B9-BBFB-80407C24F0A0}" type="slidenum">
              <a:rPr lang="en-US" smtClean="0"/>
              <a:t>‹#›</a:t>
            </a:fld>
            <a:endParaRPr lang="en-US" dirty="0"/>
          </a:p>
        </p:txBody>
      </p:sp>
    </p:spTree>
    <p:extLst>
      <p:ext uri="{BB962C8B-B14F-4D97-AF65-F5344CB8AC3E}">
        <p14:creationId xmlns:p14="http://schemas.microsoft.com/office/powerpoint/2010/main" val="207276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4F9E4-3D6C-406C-9928-B9F5554658F8}" type="datetimeFigureOut">
              <a:rPr lang="en-US" smtClean="0"/>
              <a:t>10-May-20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71FE24-C082-44B9-BBFB-80407C24F0A0}" type="slidenum">
              <a:rPr lang="en-US" smtClean="0"/>
              <a:t>‹#›</a:t>
            </a:fld>
            <a:endParaRPr lang="en-US" dirty="0"/>
          </a:p>
        </p:txBody>
      </p:sp>
    </p:spTree>
    <p:extLst>
      <p:ext uri="{BB962C8B-B14F-4D97-AF65-F5344CB8AC3E}">
        <p14:creationId xmlns:p14="http://schemas.microsoft.com/office/powerpoint/2010/main" val="373322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44F9E4-3D6C-406C-9928-B9F5554658F8}" type="datetimeFigureOut">
              <a:rPr lang="en-US" smtClean="0"/>
              <a:t>10-May-20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71FE24-C082-44B9-BBFB-80407C24F0A0}" type="slidenum">
              <a:rPr lang="en-US" smtClean="0"/>
              <a:t>‹#›</a:t>
            </a:fld>
            <a:endParaRPr lang="en-US" dirty="0"/>
          </a:p>
        </p:txBody>
      </p:sp>
    </p:spTree>
    <p:extLst>
      <p:ext uri="{BB962C8B-B14F-4D97-AF65-F5344CB8AC3E}">
        <p14:creationId xmlns:p14="http://schemas.microsoft.com/office/powerpoint/2010/main" val="45436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44F9E4-3D6C-406C-9928-B9F5554658F8}" type="datetimeFigureOut">
              <a:rPr lang="en-US" smtClean="0"/>
              <a:t>10-May-20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71FE24-C082-44B9-BBFB-80407C24F0A0}" type="slidenum">
              <a:rPr lang="en-US" smtClean="0"/>
              <a:t>‹#›</a:t>
            </a:fld>
            <a:endParaRPr lang="en-US" dirty="0"/>
          </a:p>
        </p:txBody>
      </p:sp>
    </p:spTree>
    <p:extLst>
      <p:ext uri="{BB962C8B-B14F-4D97-AF65-F5344CB8AC3E}">
        <p14:creationId xmlns:p14="http://schemas.microsoft.com/office/powerpoint/2010/main" val="418660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4F9E4-3D6C-406C-9928-B9F5554658F8}" type="datetimeFigureOut">
              <a:rPr lang="en-US" smtClean="0"/>
              <a:t>10-May-20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1FE24-C082-44B9-BBFB-80407C24F0A0}" type="slidenum">
              <a:rPr lang="en-US" smtClean="0"/>
              <a:t>‹#›</a:t>
            </a:fld>
            <a:endParaRPr lang="en-US" dirty="0"/>
          </a:p>
        </p:txBody>
      </p:sp>
    </p:spTree>
    <p:extLst>
      <p:ext uri="{BB962C8B-B14F-4D97-AF65-F5344CB8AC3E}">
        <p14:creationId xmlns:p14="http://schemas.microsoft.com/office/powerpoint/2010/main" val="722081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30AE27-547B-47B6-AAC4-3590DDC77D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385AA7-F2C8-4364-8933-08688181BD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783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pmecollection.com.au/bookshelf" TargetMode="Externa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youtube.com/watch?v=hyDlPjuUEKw" TargetMode="External"/><Relationship Id="rId7" Type="http://schemas.openxmlformats.org/officeDocument/2006/relationships/image" Target="../media/image7.png"/><Relationship Id="rId2" Type="http://schemas.openxmlformats.org/officeDocument/2006/relationships/hyperlink" Target="https://www.youtube.com/watch?v=YvQ21D5Wk7c" TargetMode="External"/><Relationship Id="rId1" Type="http://schemas.openxmlformats.org/officeDocument/2006/relationships/slideLayout" Target="../slideLayouts/slideLayout5.xml"/><Relationship Id="rId6" Type="http://schemas.openxmlformats.org/officeDocument/2006/relationships/hyperlink" Target="https://www.youtube.com/watch?v=Va6kMRB93mU"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RVophT8naUM" TargetMode="External"/><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youtube.com/watch?v=I6_Twpffld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hyperlink" Target="https://www.youtube.com/watch?time_continue=335&amp;v=r9cIMOsEC3Q&amp;feature=emb_logo"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xvPbeQ0kIg" TargetMode="External"/><Relationship Id="rId2" Type="http://schemas.openxmlformats.org/officeDocument/2006/relationships/hyperlink" Target="mailto:hscl@shjkillinarden.ie" TargetMode="Externa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s://read.bookcreator.com/cmIrnKaMIfZbJNYpss2SovP5RpJ2/D3KwJ-fzS3OSDjCLJoeQew"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read.bookcreator.com/cmIrnKaMIfZbJNYpss2SovP5RpJ2/umnikOe2TgCUq9QgUolZ4w" TargetMode="Externa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019699" y="801024"/>
            <a:ext cx="9553115"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SENIOR INFANTS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7" name="Title 5"/>
          <p:cNvSpPr txBox="1">
            <a:spLocks/>
          </p:cNvSpPr>
          <p:nvPr/>
        </p:nvSpPr>
        <p:spPr>
          <a:xfrm>
            <a:off x="2504415" y="2269066"/>
            <a:ext cx="6583681" cy="17272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ENGLISH AND GAEILGE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
            </a:r>
            <a:br>
              <a:rPr kumimoji="0" lang="en-US" sz="3600" b="1"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br>
            <a:r>
              <a:rPr lang="en-US" sz="3200" noProof="0" dirty="0">
                <a:solidFill>
                  <a:prstClr val="black"/>
                </a:solidFill>
                <a:latin typeface="Comic Sans MS" panose="030F0702030302020204" pitchFamily="66" charset="0"/>
              </a:rPr>
              <a:t>11</a:t>
            </a:r>
            <a:r>
              <a:rPr lang="en-US" sz="3200" baseline="30000" dirty="0">
                <a:solidFill>
                  <a:prstClr val="black"/>
                </a:solidFill>
                <a:latin typeface="Comic Sans MS" panose="030F0702030302020204" pitchFamily="66" charset="0"/>
              </a:rPr>
              <a:t>th</a:t>
            </a:r>
            <a:r>
              <a:rPr lang="en-US" sz="3200" dirty="0">
                <a:solidFill>
                  <a:prstClr val="black"/>
                </a:solidFill>
                <a:latin typeface="Comic Sans MS" panose="030F0702030302020204" pitchFamily="66" charset="0"/>
              </a:rPr>
              <a:t> to 15</a:t>
            </a:r>
            <a:r>
              <a:rPr lang="en-US" sz="3200" baseline="30000" dirty="0">
                <a:solidFill>
                  <a:prstClr val="black"/>
                </a:solidFill>
                <a:latin typeface="Comic Sans MS" panose="030F0702030302020204" pitchFamily="66" charset="0"/>
              </a:rPr>
              <a:t>th</a:t>
            </a:r>
            <a:r>
              <a:rPr lang="en-US" sz="3200" dirty="0">
                <a:solidFill>
                  <a:prstClr val="black"/>
                </a:solidFill>
                <a:latin typeface="Comic Sans MS" panose="030F0702030302020204" pitchFamily="66" charset="0"/>
              </a:rPr>
              <a:t> </a:t>
            </a: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May</a:t>
            </a:r>
            <a:endPar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66479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TextBox 2"/>
          <p:cNvSpPr txBox="1"/>
          <p:nvPr/>
        </p:nvSpPr>
        <p:spPr>
          <a:xfrm>
            <a:off x="1912742" y="1165137"/>
            <a:ext cx="8659091" cy="45397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Dear </a:t>
            </a:r>
            <a:r>
              <a:rPr lang="en-US" sz="1700" dirty="0">
                <a:solidFill>
                  <a:prstClr val="white"/>
                </a:solidFill>
                <a:latin typeface="Comic Sans MS" panose="030F0702030302020204" pitchFamily="66" charset="0"/>
              </a:rPr>
              <a:t>Children</a:t>
            </a:r>
            <a:r>
              <a:rPr kumimoji="0" lang="en-US" sz="17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solidFill>
                <a:prstClr val="white"/>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prstClr val="white"/>
                </a:solidFill>
                <a:latin typeface="Comic Sans MS" panose="030F0702030302020204" pitchFamily="66" charset="0"/>
              </a:rPr>
              <a:t>Summer is here and we hope you’ve been able to enjoy some of the lovely sunshine we’ve had. What a busy week we had last week with Active School Week. Hopefully you got a chance to do some of the fun activities we suggested. Keeping active is very important for our bodies.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a:p>
            <a:pPr>
              <a:defRPr/>
            </a:pPr>
            <a:r>
              <a:rPr lang="en-US" sz="1700" dirty="0">
                <a:solidFill>
                  <a:prstClr val="white"/>
                </a:solidFill>
                <a:latin typeface="Comic Sans MS" panose="030F0702030302020204" pitchFamily="66" charset="0"/>
              </a:rPr>
              <a:t>And we can see from the lovely photos that you’ve been keeping up with some schoolwork too. We are all very proud of you. We were so impressed by how talented you all are that we made a little book called ‘Our Super Senior Infants!’ Keep an eye out for it in the PowerPoint. </a:t>
            </a:r>
          </a:p>
          <a:p>
            <a:pPr>
              <a:defRPr/>
            </a:pPr>
            <a:endParaRPr lang="en-US" sz="1700" dirty="0">
              <a:solidFill>
                <a:prstClr val="white"/>
              </a:solidFill>
              <a:latin typeface="Comic Sans MS" panose="030F0702030302020204" pitchFamily="66" charset="0"/>
            </a:endParaRPr>
          </a:p>
          <a:p>
            <a:pPr lvl="0">
              <a:defRPr/>
            </a:pPr>
            <a:r>
              <a:rPr lang="en-US" sz="1700" dirty="0">
                <a:solidFill>
                  <a:prstClr val="white"/>
                </a:solidFill>
                <a:latin typeface="Comic Sans MS" panose="030F0702030302020204" pitchFamily="66" charset="0"/>
              </a:rPr>
              <a:t>We know you are all trying your best. Remember only do what you can, we don’t expect you to do everything. Stay active, don’t forget to help out at home and most importantly have fun.</a:t>
            </a:r>
            <a:endParaRPr kumimoji="0" lang="en-US" sz="17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The Senior Infants Team</a:t>
            </a:r>
          </a:p>
        </p:txBody>
      </p:sp>
    </p:spTree>
    <p:extLst>
      <p:ext uri="{BB962C8B-B14F-4D97-AF65-F5344CB8AC3E}">
        <p14:creationId xmlns:p14="http://schemas.microsoft.com/office/powerpoint/2010/main" val="424456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906" y="352432"/>
            <a:ext cx="3816175" cy="1325563"/>
          </a:xfrm>
        </p:spPr>
        <p:txBody>
          <a:bodyPr>
            <a:normAutofit/>
          </a:bodyPr>
          <a:lstStyle/>
          <a:p>
            <a:pPr algn="ctr"/>
            <a:r>
              <a:rPr lang="en-US" sz="8000" b="1" dirty="0"/>
              <a:t>ENGLISH</a:t>
            </a:r>
          </a:p>
        </p:txBody>
      </p:sp>
      <p:sp>
        <p:nvSpPr>
          <p:cNvPr id="3" name="Text Placeholder 2"/>
          <p:cNvSpPr>
            <a:spLocks noGrp="1"/>
          </p:cNvSpPr>
          <p:nvPr>
            <p:ph type="body" idx="1"/>
          </p:nvPr>
        </p:nvSpPr>
        <p:spPr>
          <a:xfrm>
            <a:off x="1968905" y="1677995"/>
            <a:ext cx="4344919" cy="823912"/>
          </a:xfrm>
        </p:spPr>
        <p:txBody>
          <a:bodyPr>
            <a:normAutofit/>
          </a:bodyPr>
          <a:lstStyle/>
          <a:p>
            <a:pPr algn="ctr"/>
            <a:r>
              <a:rPr lang="en-US" sz="4000" dirty="0"/>
              <a:t>Reading</a:t>
            </a:r>
          </a:p>
        </p:txBody>
      </p:sp>
      <p:sp>
        <p:nvSpPr>
          <p:cNvPr id="19" name="Rectangle 18"/>
          <p:cNvSpPr/>
          <p:nvPr/>
        </p:nvSpPr>
        <p:spPr>
          <a:xfrm>
            <a:off x="1072377" y="2685218"/>
            <a:ext cx="6137974" cy="364715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algn="ctr">
              <a:defRPr/>
            </a:pPr>
            <a:endParaRPr lang="en-US" sz="400" dirty="0">
              <a:hlinkClick r:id="rId2"/>
            </a:endParaRPr>
          </a:p>
          <a:p>
            <a:pPr algn="ctr">
              <a:defRPr/>
            </a:pPr>
            <a:r>
              <a:rPr lang="en-US" sz="2000" dirty="0">
                <a:solidFill>
                  <a:srgbClr val="0070C0"/>
                </a:solidFill>
                <a:hlinkClick r:id="rId2"/>
              </a:rPr>
              <a:t>PM Class Readers</a:t>
            </a:r>
            <a:endParaRPr lang="en-US" sz="2000" dirty="0">
              <a:solidFill>
                <a:srgbClr val="0070C0"/>
              </a:solidFill>
            </a:endParaRPr>
          </a:p>
          <a:p>
            <a:pPr algn="ctr">
              <a:defRPr/>
            </a:pPr>
            <a:endParaRPr kumimoji="0" lang="en-US" sz="8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rPr>
              <a:t>This week you can choose between Oxford Owl or PM books. We</a:t>
            </a:r>
            <a:r>
              <a:rPr kumimoji="0" lang="en-US" sz="1700" b="0" i="0" u="none" strike="noStrike" kern="1200" cap="none" spc="0" normalizeH="0" noProof="0" dirty="0">
                <a:ln>
                  <a:noFill/>
                </a:ln>
                <a:solidFill>
                  <a:prstClr val="black"/>
                </a:solidFill>
                <a:effectLst/>
                <a:uLnTx/>
                <a:uFillTx/>
                <a:latin typeface="Calibri" panose="020F0502020204030204"/>
              </a:rPr>
              <a:t> use PM readers in school and the children will have read some of these books. Click on link above for PM Class readers and use login details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rPr>
              <a:t>Username: </a:t>
            </a:r>
            <a:r>
              <a:rPr lang="en-US" sz="1700" dirty="0">
                <a:solidFill>
                  <a:prstClr val="black"/>
                </a:solidFill>
                <a:latin typeface="Calibri" panose="020F0502020204030204"/>
              </a:rPr>
              <a:t>seniorinfantsa@gmail.com</a:t>
            </a:r>
            <a:endParaRPr kumimoji="0" lang="en-US" sz="17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rPr>
              <a:t>Password: </a:t>
            </a:r>
            <a:r>
              <a:rPr lang="en-US" sz="1700" dirty="0">
                <a:solidFill>
                  <a:prstClr val="black"/>
                </a:solidFill>
                <a:latin typeface="Calibri" panose="020F0502020204030204"/>
              </a:rPr>
              <a:t>May2020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prstClr val="black"/>
                </a:solidFill>
                <a:latin typeface="Calibri" panose="020F0502020204030204"/>
              </a:rPr>
              <a:t>On the second row try Harry and the Little Robot. For a challenge try Jet, the Little Robot on the second row at the end. Press the orange Read button at the bottom.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dirty="0">
              <a:solidFill>
                <a:prstClr val="black"/>
              </a:solidFill>
              <a:latin typeface="Calibri" panose="020F0502020204030204"/>
            </a:endParaRPr>
          </a:p>
        </p:txBody>
      </p:sp>
      <p:pic>
        <p:nvPicPr>
          <p:cNvPr id="4" name="Picture 3"/>
          <p:cNvPicPr>
            <a:picLocks noChangeAspect="1"/>
          </p:cNvPicPr>
          <p:nvPr/>
        </p:nvPicPr>
        <p:blipFill>
          <a:blip r:embed="rId3"/>
          <a:stretch>
            <a:fillRect/>
          </a:stretch>
        </p:blipFill>
        <p:spPr>
          <a:xfrm>
            <a:off x="7901178" y="1436313"/>
            <a:ext cx="3170195" cy="2322777"/>
          </a:xfrm>
          <a:prstGeom prst="rect">
            <a:avLst/>
          </a:prstGeom>
        </p:spPr>
      </p:pic>
      <p:pic>
        <p:nvPicPr>
          <p:cNvPr id="5" name="Picture 4"/>
          <p:cNvPicPr>
            <a:picLocks noChangeAspect="1"/>
          </p:cNvPicPr>
          <p:nvPr/>
        </p:nvPicPr>
        <p:blipFill>
          <a:blip r:embed="rId4"/>
          <a:stretch>
            <a:fillRect/>
          </a:stretch>
        </p:blipFill>
        <p:spPr>
          <a:xfrm>
            <a:off x="7901177" y="4009593"/>
            <a:ext cx="3170195" cy="2322777"/>
          </a:xfrm>
          <a:prstGeom prst="rect">
            <a:avLst/>
          </a:prstGeom>
        </p:spPr>
      </p:pic>
    </p:spTree>
    <p:extLst>
      <p:ext uri="{BB962C8B-B14F-4D97-AF65-F5344CB8AC3E}">
        <p14:creationId xmlns:p14="http://schemas.microsoft.com/office/powerpoint/2010/main" val="419185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8655468" y="3359779"/>
            <a:ext cx="1428935" cy="369332"/>
          </a:xfrm>
          <a:prstGeom prst="rect">
            <a:avLst/>
          </a:prstGeom>
          <a:noFill/>
        </p:spPr>
        <p:txBody>
          <a:bodyPr wrap="square" rtlCol="0">
            <a:spAutoFit/>
          </a:bodyPr>
          <a:lstStyle/>
          <a:p>
            <a:pPr algn="ctr"/>
            <a:r>
              <a:rPr lang="en-US" dirty="0">
                <a:latin typeface="Comic Sans MS" panose="030F0702030302020204" pitchFamily="66" charset="0"/>
                <a:hlinkClick r:id="rId2"/>
              </a:rPr>
              <a:t>what</a:t>
            </a:r>
            <a:endParaRPr lang="en-US" dirty="0">
              <a:latin typeface="Comic Sans MS" panose="030F0702030302020204" pitchFamily="66" charset="0"/>
            </a:endParaRPr>
          </a:p>
        </p:txBody>
      </p:sp>
      <p:sp>
        <p:nvSpPr>
          <p:cNvPr id="24" name="Text Placeholder 2"/>
          <p:cNvSpPr>
            <a:spLocks noGrp="1"/>
          </p:cNvSpPr>
          <p:nvPr>
            <p:ph type="body" idx="1"/>
          </p:nvPr>
        </p:nvSpPr>
        <p:spPr>
          <a:xfrm>
            <a:off x="1655921" y="574812"/>
            <a:ext cx="4344919" cy="823912"/>
          </a:xfrm>
        </p:spPr>
        <p:txBody>
          <a:bodyPr>
            <a:normAutofit/>
          </a:bodyPr>
          <a:lstStyle/>
          <a:p>
            <a:pPr algn="ctr"/>
            <a:r>
              <a:rPr lang="en-US" sz="4800" dirty="0">
                <a:latin typeface="Comic Sans MS" panose="030F0702030302020204" pitchFamily="66" charset="0"/>
              </a:rPr>
              <a:t>Words</a:t>
            </a:r>
          </a:p>
        </p:txBody>
      </p:sp>
      <p:sp>
        <p:nvSpPr>
          <p:cNvPr id="14" name="TextBox 13"/>
          <p:cNvSpPr txBox="1"/>
          <p:nvPr/>
        </p:nvSpPr>
        <p:spPr>
          <a:xfrm>
            <a:off x="3111675" y="5896767"/>
            <a:ext cx="1433406" cy="369332"/>
          </a:xfrm>
          <a:prstGeom prst="rect">
            <a:avLst/>
          </a:prstGeom>
          <a:noFill/>
        </p:spPr>
        <p:txBody>
          <a:bodyPr wrap="none" rtlCol="0">
            <a:spAutoFit/>
          </a:bodyPr>
          <a:lstStyle/>
          <a:p>
            <a:r>
              <a:rPr lang="en-US" dirty="0">
                <a:latin typeface="Comic Sans MS" panose="030F0702030302020204" pitchFamily="66" charset="0"/>
                <a:hlinkClick r:id="rId3"/>
              </a:rPr>
              <a:t>sight words</a:t>
            </a:r>
            <a:endParaRPr lang="en-US" dirty="0">
              <a:latin typeface="Comic Sans MS" panose="030F0702030302020204" pitchFamily="66" charset="0"/>
            </a:endParaRPr>
          </a:p>
        </p:txBody>
      </p:sp>
      <p:pic>
        <p:nvPicPr>
          <p:cNvPr id="9" name="Picture 8"/>
          <p:cNvPicPr>
            <a:picLocks noChangeAspect="1"/>
          </p:cNvPicPr>
          <p:nvPr/>
        </p:nvPicPr>
        <p:blipFill>
          <a:blip r:embed="rId4"/>
          <a:stretch>
            <a:fillRect/>
          </a:stretch>
        </p:blipFill>
        <p:spPr>
          <a:xfrm>
            <a:off x="7697638" y="1612618"/>
            <a:ext cx="3114506" cy="1747161"/>
          </a:xfrm>
          <a:prstGeom prst="rect">
            <a:avLst/>
          </a:prstGeom>
        </p:spPr>
      </p:pic>
      <p:pic>
        <p:nvPicPr>
          <p:cNvPr id="19" name="Picture 18"/>
          <p:cNvPicPr>
            <a:picLocks noChangeAspect="1"/>
          </p:cNvPicPr>
          <p:nvPr/>
        </p:nvPicPr>
        <p:blipFill>
          <a:blip r:embed="rId5"/>
          <a:stretch>
            <a:fillRect/>
          </a:stretch>
        </p:blipFill>
        <p:spPr>
          <a:xfrm>
            <a:off x="7697638" y="3876741"/>
            <a:ext cx="3114506" cy="1747162"/>
          </a:xfrm>
          <a:prstGeom prst="rect">
            <a:avLst/>
          </a:prstGeom>
        </p:spPr>
      </p:pic>
      <p:sp>
        <p:nvSpPr>
          <p:cNvPr id="20" name="TextBox 19"/>
          <p:cNvSpPr txBox="1"/>
          <p:nvPr/>
        </p:nvSpPr>
        <p:spPr>
          <a:xfrm>
            <a:off x="7697638" y="5658100"/>
            <a:ext cx="3114506" cy="646331"/>
          </a:xfrm>
          <a:prstGeom prst="rect">
            <a:avLst/>
          </a:prstGeom>
          <a:noFill/>
        </p:spPr>
        <p:txBody>
          <a:bodyPr wrap="square" rtlCol="0">
            <a:spAutoFit/>
          </a:bodyPr>
          <a:lstStyle/>
          <a:p>
            <a:pPr algn="ctr"/>
            <a:r>
              <a:rPr lang="en-US" dirty="0"/>
              <a:t>Try sounding out these words</a:t>
            </a:r>
          </a:p>
          <a:p>
            <a:pPr algn="ctr"/>
            <a:r>
              <a:rPr lang="en-US" dirty="0">
                <a:hlinkClick r:id="rId6"/>
              </a:rPr>
              <a:t>Sound out words</a:t>
            </a:r>
            <a:endParaRPr lang="en-US" dirty="0"/>
          </a:p>
        </p:txBody>
      </p:sp>
      <p:pic>
        <p:nvPicPr>
          <p:cNvPr id="3" name="Picture 2"/>
          <p:cNvPicPr>
            <a:picLocks noChangeAspect="1"/>
          </p:cNvPicPr>
          <p:nvPr/>
        </p:nvPicPr>
        <p:blipFill>
          <a:blip r:embed="rId7"/>
          <a:stretch>
            <a:fillRect/>
          </a:stretch>
        </p:blipFill>
        <p:spPr>
          <a:xfrm>
            <a:off x="913730" y="1668020"/>
            <a:ext cx="5829300" cy="1876425"/>
          </a:xfrm>
          <a:prstGeom prst="rect">
            <a:avLst/>
          </a:prstGeom>
        </p:spPr>
      </p:pic>
      <p:sp>
        <p:nvSpPr>
          <p:cNvPr id="4" name="Rectangle 3"/>
          <p:cNvSpPr/>
          <p:nvPr/>
        </p:nvSpPr>
        <p:spPr>
          <a:xfrm>
            <a:off x="780380" y="3643464"/>
            <a:ext cx="6096000" cy="923330"/>
          </a:xfrm>
          <a:prstGeom prst="rect">
            <a:avLst/>
          </a:prstGeom>
        </p:spPr>
        <p:txBody>
          <a:bodyPr>
            <a:spAutoFit/>
          </a:bodyPr>
          <a:lstStyle/>
          <a:p>
            <a:pPr algn="ctr"/>
            <a:r>
              <a:rPr lang="en-US" dirty="0"/>
              <a:t>Practice as often as possible. Choose a word and see how many times you can write it in a minute. Can you make a game with the words? </a:t>
            </a:r>
          </a:p>
        </p:txBody>
      </p:sp>
      <p:pic>
        <p:nvPicPr>
          <p:cNvPr id="6" name="Picture 5"/>
          <p:cNvPicPr>
            <a:picLocks noChangeAspect="1"/>
          </p:cNvPicPr>
          <p:nvPr/>
        </p:nvPicPr>
        <p:blipFill>
          <a:blip r:embed="rId8"/>
          <a:stretch>
            <a:fillRect/>
          </a:stretch>
        </p:blipFill>
        <p:spPr>
          <a:xfrm>
            <a:off x="2703274" y="4603069"/>
            <a:ext cx="2250209" cy="1293698"/>
          </a:xfrm>
          <a:prstGeom prst="rect">
            <a:avLst/>
          </a:prstGeom>
        </p:spPr>
      </p:pic>
    </p:spTree>
    <p:extLst>
      <p:ext uri="{BB962C8B-B14F-4D97-AF65-F5344CB8AC3E}">
        <p14:creationId xmlns:p14="http://schemas.microsoft.com/office/powerpoint/2010/main" val="101474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4"/>
          <p:cNvSpPr>
            <a:spLocks noGrp="1"/>
          </p:cNvSpPr>
          <p:nvPr>
            <p:ph type="body" idx="1"/>
          </p:nvPr>
        </p:nvSpPr>
        <p:spPr>
          <a:xfrm>
            <a:off x="1123249" y="864322"/>
            <a:ext cx="3869117" cy="698713"/>
          </a:xfrm>
        </p:spPr>
        <p:txBody>
          <a:bodyPr>
            <a:normAutofit/>
          </a:bodyPr>
          <a:lstStyle/>
          <a:p>
            <a:pPr algn="ctr"/>
            <a:r>
              <a:rPr lang="en-US" sz="4400" dirty="0"/>
              <a:t>Sounds</a:t>
            </a:r>
          </a:p>
        </p:txBody>
      </p:sp>
      <p:sp>
        <p:nvSpPr>
          <p:cNvPr id="2" name="TextBox 1"/>
          <p:cNvSpPr txBox="1"/>
          <p:nvPr/>
        </p:nvSpPr>
        <p:spPr>
          <a:xfrm>
            <a:off x="9066453" y="4764857"/>
            <a:ext cx="2369191" cy="1091966"/>
          </a:xfrm>
          <a:prstGeom prst="rect">
            <a:avLst/>
          </a:prstGeom>
          <a:noFill/>
          <a:ln w="76200">
            <a:solidFill>
              <a:srgbClr val="15B315"/>
            </a:solidFill>
          </a:ln>
        </p:spPr>
        <p:txBody>
          <a:bodyPr wrap="square" rtlCol="0">
            <a:spAutoFit/>
          </a:bodyPr>
          <a:lstStyle/>
          <a:p>
            <a:pPr algn="ctr"/>
            <a:r>
              <a:rPr lang="en-US" sz="1600" dirty="0">
                <a:latin typeface="Comic Sans MS" panose="030F0702030302020204" pitchFamily="66" charset="0"/>
              </a:rPr>
              <a:t>Can you hear the ‘ou’ sound in these words? How many ‘ou’ words can you write?</a:t>
            </a:r>
          </a:p>
        </p:txBody>
      </p:sp>
      <p:pic>
        <p:nvPicPr>
          <p:cNvPr id="4" name="Picture 3"/>
          <p:cNvPicPr>
            <a:picLocks noChangeAspect="1"/>
          </p:cNvPicPr>
          <p:nvPr/>
        </p:nvPicPr>
        <p:blipFill>
          <a:blip r:embed="rId2"/>
          <a:stretch>
            <a:fillRect/>
          </a:stretch>
        </p:blipFill>
        <p:spPr>
          <a:xfrm>
            <a:off x="1756097" y="4203749"/>
            <a:ext cx="2603424" cy="1464426"/>
          </a:xfrm>
          <a:prstGeom prst="rect">
            <a:avLst/>
          </a:prstGeom>
        </p:spPr>
      </p:pic>
      <p:sp>
        <p:nvSpPr>
          <p:cNvPr id="10" name="TextBox 9"/>
          <p:cNvSpPr txBox="1"/>
          <p:nvPr/>
        </p:nvSpPr>
        <p:spPr>
          <a:xfrm>
            <a:off x="2073070" y="5690733"/>
            <a:ext cx="1969477" cy="369332"/>
          </a:xfrm>
          <a:prstGeom prst="rect">
            <a:avLst/>
          </a:prstGeom>
          <a:noFill/>
        </p:spPr>
        <p:txBody>
          <a:bodyPr wrap="square" rtlCol="0">
            <a:spAutoFit/>
          </a:bodyPr>
          <a:lstStyle/>
          <a:p>
            <a:pPr algn="ctr"/>
            <a:r>
              <a:rPr lang="en-US" dirty="0">
                <a:latin typeface="Comic Sans MS" panose="030F0702030302020204" pitchFamily="66" charset="0"/>
                <a:hlinkClick r:id="rId3"/>
              </a:rPr>
              <a:t>I love to rhyme</a:t>
            </a:r>
            <a:endParaRPr lang="en-US" dirty="0">
              <a:latin typeface="Comic Sans MS" panose="030F0702030302020204" pitchFamily="66" charset="0"/>
            </a:endParaRPr>
          </a:p>
        </p:txBody>
      </p:sp>
      <p:sp>
        <p:nvSpPr>
          <p:cNvPr id="6" name="TextBox 5"/>
          <p:cNvSpPr txBox="1"/>
          <p:nvPr/>
        </p:nvSpPr>
        <p:spPr>
          <a:xfrm>
            <a:off x="7015765" y="5867166"/>
            <a:ext cx="1537252" cy="369332"/>
          </a:xfrm>
          <a:prstGeom prst="rect">
            <a:avLst/>
          </a:prstGeom>
          <a:noFill/>
        </p:spPr>
        <p:txBody>
          <a:bodyPr wrap="square" rtlCol="0">
            <a:spAutoFit/>
          </a:bodyPr>
          <a:lstStyle/>
          <a:p>
            <a:pPr algn="ctr"/>
            <a:r>
              <a:rPr lang="en-US" dirty="0">
                <a:hlinkClick r:id="rId4"/>
              </a:rPr>
              <a:t>ou words</a:t>
            </a:r>
            <a:endParaRPr lang="en-US" dirty="0">
              <a:latin typeface="Comic Sans MS" panose="030F0702030302020204" pitchFamily="66" charset="0"/>
            </a:endParaRPr>
          </a:p>
        </p:txBody>
      </p:sp>
      <p:pic>
        <p:nvPicPr>
          <p:cNvPr id="20" name="Picture 19"/>
          <p:cNvPicPr>
            <a:picLocks noChangeAspect="1"/>
          </p:cNvPicPr>
          <p:nvPr/>
        </p:nvPicPr>
        <p:blipFill>
          <a:blip r:embed="rId5"/>
          <a:stretch>
            <a:fillRect/>
          </a:stretch>
        </p:blipFill>
        <p:spPr>
          <a:xfrm>
            <a:off x="6795368" y="4754514"/>
            <a:ext cx="1978047" cy="1112652"/>
          </a:xfrm>
          <a:prstGeom prst="rect">
            <a:avLst/>
          </a:prstGeom>
          <a:ln w="38100">
            <a:solidFill>
              <a:srgbClr val="0070C0"/>
            </a:solidFill>
          </a:ln>
        </p:spPr>
      </p:pic>
      <p:sp>
        <p:nvSpPr>
          <p:cNvPr id="29" name="Rectangle 28"/>
          <p:cNvSpPr/>
          <p:nvPr/>
        </p:nvSpPr>
        <p:spPr>
          <a:xfrm>
            <a:off x="5696152" y="4442897"/>
            <a:ext cx="253596" cy="369332"/>
          </a:xfrm>
          <a:prstGeom prst="rect">
            <a:avLst/>
          </a:prstGeom>
        </p:spPr>
        <p:txBody>
          <a:bodyPr wrap="none">
            <a:spAutoFit/>
          </a:bodyPr>
          <a:lstStyle/>
          <a:p>
            <a:r>
              <a:rPr lang="en-US" dirty="0">
                <a:latin typeface="Comic Sans MS" panose="030F0702030302020204" pitchFamily="66" charset="0"/>
              </a:rPr>
              <a:t> </a:t>
            </a:r>
            <a:endParaRPr lang="en-US" dirty="0"/>
          </a:p>
        </p:txBody>
      </p:sp>
      <p:sp>
        <p:nvSpPr>
          <p:cNvPr id="36" name="TextBox 35"/>
          <p:cNvSpPr txBox="1"/>
          <p:nvPr/>
        </p:nvSpPr>
        <p:spPr>
          <a:xfrm>
            <a:off x="1355554" y="3358427"/>
            <a:ext cx="4009292" cy="646331"/>
          </a:xfrm>
          <a:prstGeom prst="rect">
            <a:avLst/>
          </a:prstGeom>
          <a:noFill/>
        </p:spPr>
        <p:txBody>
          <a:bodyPr wrap="square" rtlCol="0">
            <a:spAutoFit/>
          </a:bodyPr>
          <a:lstStyle/>
          <a:p>
            <a:r>
              <a:rPr lang="en-US" dirty="0"/>
              <a:t>Look at the all family. Can you think of some more words that rhyme with all?</a:t>
            </a:r>
          </a:p>
        </p:txBody>
      </p:sp>
      <p:pic>
        <p:nvPicPr>
          <p:cNvPr id="7" name="Picture 6"/>
          <p:cNvPicPr>
            <a:picLocks noChangeAspect="1"/>
          </p:cNvPicPr>
          <p:nvPr/>
        </p:nvPicPr>
        <p:blipFill rotWithShape="1">
          <a:blip r:embed="rId6"/>
          <a:srcRect t="19356" r="5723" b="42103"/>
          <a:stretch/>
        </p:blipFill>
        <p:spPr>
          <a:xfrm>
            <a:off x="571933" y="1762026"/>
            <a:ext cx="5576535" cy="1501422"/>
          </a:xfrm>
          <a:prstGeom prst="rect">
            <a:avLst/>
          </a:prstGeom>
        </p:spPr>
      </p:pic>
      <p:pic>
        <p:nvPicPr>
          <p:cNvPr id="8" name="Picture 7"/>
          <p:cNvPicPr>
            <a:picLocks noChangeAspect="1"/>
          </p:cNvPicPr>
          <p:nvPr/>
        </p:nvPicPr>
        <p:blipFill rotWithShape="1">
          <a:blip r:embed="rId7"/>
          <a:srcRect r="19846" b="15444"/>
          <a:stretch/>
        </p:blipFill>
        <p:spPr>
          <a:xfrm>
            <a:off x="6695875" y="1102797"/>
            <a:ext cx="4741157" cy="3294063"/>
          </a:xfrm>
          <a:prstGeom prst="rect">
            <a:avLst/>
          </a:prstGeom>
        </p:spPr>
      </p:pic>
    </p:spTree>
    <p:extLst>
      <p:ext uri="{BB962C8B-B14F-4D97-AF65-F5344CB8AC3E}">
        <p14:creationId xmlns:p14="http://schemas.microsoft.com/office/powerpoint/2010/main" val="399316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8139289" y="1170522"/>
            <a:ext cx="3555999" cy="4662803"/>
          </a:xfrm>
          <a:prstGeom prst="rect">
            <a:avLst/>
          </a:prstGeom>
        </p:spPr>
      </p:pic>
      <p:sp>
        <p:nvSpPr>
          <p:cNvPr id="16" name="TextBox 7"/>
          <p:cNvSpPr txBox="1"/>
          <p:nvPr/>
        </p:nvSpPr>
        <p:spPr>
          <a:xfrm>
            <a:off x="6090143" y="1208656"/>
            <a:ext cx="1920379" cy="4555175"/>
          </a:xfrm>
          <a:prstGeom prst="rect">
            <a:avLst/>
          </a:prstGeom>
          <a:solidFill>
            <a:srgbClr val="FFFFFF"/>
          </a:solidFill>
          <a:ln w="76200" cmpd="thickThin">
            <a:solidFill>
              <a:srgbClr val="FF0000"/>
            </a:solidFill>
          </a:ln>
        </p:spPr>
        <p:txBody>
          <a:bodyPr wrap="square" rtlCol="0">
            <a:noAutofit/>
          </a:bodyPr>
          <a:lstStyle/>
          <a:p>
            <a:pPr marL="0" marR="0" algn="ctr">
              <a:spcBef>
                <a:spcPts val="0"/>
              </a:spcBef>
              <a:spcAft>
                <a:spcPts val="0"/>
              </a:spcAft>
            </a:pPr>
            <a:endParaRPr lang="en-US" sz="1200" b="1" kern="1200" dirty="0">
              <a:solidFill>
                <a:srgbClr val="FF0000"/>
              </a:solidFill>
              <a:effectLst/>
              <a:latin typeface="Comic Sans MS" panose="030F0702030302020204" pitchFamily="66" charset="0"/>
              <a:ea typeface="Times New Roman" panose="02020603050405020304" pitchFamily="18" charset="0"/>
            </a:endParaRPr>
          </a:p>
          <a:p>
            <a:pPr marL="0" marR="0" algn="ctr">
              <a:spcBef>
                <a:spcPts val="0"/>
              </a:spcBef>
              <a:spcAft>
                <a:spcPts val="0"/>
              </a:spcAft>
            </a:pPr>
            <a:r>
              <a:rPr lang="en-US" sz="4000" b="1" kern="1200" dirty="0">
                <a:effectLst/>
                <a:latin typeface="Comic Sans MS" panose="030F0702030302020204" pitchFamily="66" charset="0"/>
                <a:ea typeface="Times New Roman" panose="02020603050405020304" pitchFamily="18" charset="0"/>
              </a:rPr>
              <a:t>Poetry</a:t>
            </a:r>
          </a:p>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kern="1200" dirty="0">
                <a:solidFill>
                  <a:srgbClr val="000000"/>
                </a:solidFill>
                <a:effectLst/>
                <a:latin typeface="Comic Sans MS" panose="030F0702030302020204" pitchFamily="66" charset="0"/>
                <a:ea typeface="Times New Roman" panose="02020603050405020304" pitchFamily="18" charset="0"/>
              </a:rPr>
              <a:t>Ask an adult to read the poem for you.</a:t>
            </a: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kern="1200" dirty="0">
                <a:solidFill>
                  <a:srgbClr val="000000"/>
                </a:solidFill>
                <a:effectLst/>
                <a:latin typeface="Comic Sans MS" panose="030F0702030302020204" pitchFamily="66" charset="0"/>
                <a:ea typeface="Times New Roman" panose="02020603050405020304" pitchFamily="18" charset="0"/>
              </a:rPr>
              <a:t>Did you like the poem?</a:t>
            </a:r>
          </a:p>
          <a:p>
            <a:pPr marL="0" marR="0" algn="ctr">
              <a:spcBef>
                <a:spcPts val="0"/>
              </a:spcBef>
              <a:spcAft>
                <a:spcPts val="0"/>
              </a:spcAft>
            </a:pPr>
            <a:r>
              <a:rPr lang="en-US" sz="1600" dirty="0">
                <a:solidFill>
                  <a:srgbClr val="000000"/>
                </a:solidFill>
                <a:latin typeface="Comic Sans MS" panose="030F0702030302020204" pitchFamily="66" charset="0"/>
                <a:ea typeface="Times New Roman" panose="02020603050405020304" pitchFamily="18" charset="0"/>
              </a:rPr>
              <a:t>What did it make you think of?</a:t>
            </a:r>
          </a:p>
          <a:p>
            <a:pPr marL="0" marR="0" algn="ctr">
              <a:spcBef>
                <a:spcPts val="0"/>
              </a:spcBef>
              <a:spcAft>
                <a:spcPts val="0"/>
              </a:spcAft>
            </a:pPr>
            <a:r>
              <a:rPr lang="en-US" sz="1600" dirty="0">
                <a:solidFill>
                  <a:srgbClr val="000000"/>
                </a:solidFill>
                <a:latin typeface="Comic Sans MS" panose="030F0702030302020204" pitchFamily="66" charset="0"/>
                <a:ea typeface="Times New Roman" panose="02020603050405020304" pitchFamily="18" charset="0"/>
              </a:rPr>
              <a:t>Have you ever made popcorn at home?</a:t>
            </a:r>
          </a:p>
          <a:p>
            <a:pPr marL="0" marR="0" algn="ctr">
              <a:spcBef>
                <a:spcPts val="0"/>
              </a:spcBef>
              <a:spcAft>
                <a:spcPts val="0"/>
              </a:spcAft>
            </a:pPr>
            <a:r>
              <a:rPr lang="en-US" sz="1600" dirty="0">
                <a:effectLst/>
                <a:latin typeface="Comic Sans MS" panose="030F0702030302020204" pitchFamily="66" charset="0"/>
                <a:ea typeface="Times New Roman" panose="02020603050405020304" pitchFamily="18" charset="0"/>
              </a:rPr>
              <a:t>What other sounds does popcorn make?</a:t>
            </a:r>
          </a:p>
        </p:txBody>
      </p:sp>
      <p:pic>
        <p:nvPicPr>
          <p:cNvPr id="2" name="Picture 1"/>
          <p:cNvPicPr>
            <a:picLocks noChangeAspect="1"/>
          </p:cNvPicPr>
          <p:nvPr/>
        </p:nvPicPr>
        <p:blipFill>
          <a:blip r:embed="rId3"/>
          <a:stretch>
            <a:fillRect/>
          </a:stretch>
        </p:blipFill>
        <p:spPr>
          <a:xfrm>
            <a:off x="3166745" y="1208656"/>
            <a:ext cx="2486175" cy="2687834"/>
          </a:xfrm>
          <a:prstGeom prst="rect">
            <a:avLst/>
          </a:prstGeom>
        </p:spPr>
      </p:pic>
      <p:pic>
        <p:nvPicPr>
          <p:cNvPr id="3" name="Picture 2"/>
          <p:cNvPicPr>
            <a:picLocks noChangeAspect="1"/>
          </p:cNvPicPr>
          <p:nvPr/>
        </p:nvPicPr>
        <p:blipFill>
          <a:blip r:embed="rId4"/>
          <a:stretch>
            <a:fillRect/>
          </a:stretch>
        </p:blipFill>
        <p:spPr>
          <a:xfrm>
            <a:off x="643468" y="4051707"/>
            <a:ext cx="5009452" cy="1781618"/>
          </a:xfrm>
          <a:prstGeom prst="rect">
            <a:avLst/>
          </a:prstGeom>
          <a:ln w="28575">
            <a:solidFill>
              <a:schemeClr val="bg1"/>
            </a:solidFill>
          </a:ln>
        </p:spPr>
      </p:pic>
      <p:sp>
        <p:nvSpPr>
          <p:cNvPr id="17" name="TextBox 7"/>
          <p:cNvSpPr txBox="1"/>
          <p:nvPr/>
        </p:nvSpPr>
        <p:spPr>
          <a:xfrm>
            <a:off x="553624" y="1211353"/>
            <a:ext cx="2394509" cy="2646330"/>
          </a:xfrm>
          <a:prstGeom prst="rect">
            <a:avLst/>
          </a:prstGeom>
          <a:noFill/>
          <a:ln w="76200" cmpd="thickThin">
            <a:solidFill>
              <a:schemeClr val="accent2"/>
            </a:solidFill>
          </a:ln>
        </p:spPr>
        <p:txBody>
          <a:bodyPr wrap="square" rtlCol="0">
            <a:noAutofit/>
          </a:bodyPr>
          <a:lstStyle/>
          <a:p>
            <a:pPr marL="0" marR="0" algn="ctr">
              <a:spcBef>
                <a:spcPts val="0"/>
              </a:spcBef>
              <a:spcAft>
                <a:spcPts val="0"/>
              </a:spcAft>
            </a:pPr>
            <a:endParaRPr lang="en-US" sz="400" b="1" kern="1200" dirty="0">
              <a:solidFill>
                <a:srgbClr val="FF0000"/>
              </a:solidFill>
              <a:effectLst/>
              <a:latin typeface="Comic Sans MS" panose="030F0702030302020204" pitchFamily="66" charset="0"/>
              <a:ea typeface="Times New Roman" panose="02020603050405020304" pitchFamily="18" charset="0"/>
            </a:endParaRPr>
          </a:p>
          <a:p>
            <a:pPr marL="0" marR="0" algn="ctr">
              <a:spcBef>
                <a:spcPts val="0"/>
              </a:spcBef>
              <a:spcAft>
                <a:spcPts val="0"/>
              </a:spcAft>
            </a:pPr>
            <a:r>
              <a:rPr lang="en-US" sz="4000" b="1" dirty="0">
                <a:latin typeface="Comic Sans MS" panose="030F0702030302020204" pitchFamily="66" charset="0"/>
                <a:ea typeface="Times New Roman" panose="02020603050405020304" pitchFamily="18" charset="0"/>
              </a:rPr>
              <a:t>Sto</a:t>
            </a:r>
            <a:r>
              <a:rPr lang="en-US" sz="4000" b="1" kern="1200" dirty="0">
                <a:effectLst/>
                <a:latin typeface="Comic Sans MS" panose="030F0702030302020204" pitchFamily="66" charset="0"/>
                <a:ea typeface="Times New Roman" panose="02020603050405020304" pitchFamily="18" charset="0"/>
              </a:rPr>
              <a:t>ry</a:t>
            </a:r>
          </a:p>
          <a:p>
            <a:pPr marL="0" marR="0" algn="ctr">
              <a:spcBef>
                <a:spcPts val="0"/>
              </a:spcBef>
              <a:spcAft>
                <a:spcPts val="0"/>
              </a:spcAft>
            </a:pPr>
            <a:endParaRPr lang="en-US" sz="800" dirty="0">
              <a:effectLst/>
              <a:latin typeface="Times New Roman" panose="02020603050405020304" pitchFamily="18" charset="0"/>
              <a:ea typeface="Times New Roman" panose="02020603050405020304" pitchFamily="18" charset="0"/>
            </a:endParaRPr>
          </a:p>
          <a:p>
            <a:pPr algn="ctr"/>
            <a:r>
              <a:rPr lang="en-US" sz="1500" dirty="0">
                <a:latin typeface="Comic Sans MS" panose="030F0702030302020204" pitchFamily="66" charset="0"/>
              </a:rPr>
              <a:t>Listen to the story </a:t>
            </a:r>
            <a:endParaRPr lang="en-US" sz="1500" dirty="0">
              <a:latin typeface="Comic Sans MS" panose="030F0702030302020204" pitchFamily="66" charset="0"/>
              <a:hlinkClick r:id="rId5"/>
            </a:endParaRPr>
          </a:p>
          <a:p>
            <a:pPr algn="ctr"/>
            <a:r>
              <a:rPr lang="en-US" sz="1500" dirty="0">
                <a:latin typeface="Comic Sans MS" panose="030F0702030302020204" pitchFamily="66" charset="0"/>
                <a:hlinkClick r:id="rId5"/>
              </a:rPr>
              <a:t>The Good Egg</a:t>
            </a:r>
            <a:endParaRPr lang="en-US" sz="1500" dirty="0">
              <a:latin typeface="Comic Sans MS" panose="030F0702030302020204" pitchFamily="66" charset="0"/>
            </a:endParaRPr>
          </a:p>
          <a:p>
            <a:pPr algn="ctr"/>
            <a:r>
              <a:rPr lang="en-US" sz="1500" dirty="0">
                <a:latin typeface="Comic Sans MS" panose="030F0702030302020204" pitchFamily="66" charset="0"/>
              </a:rPr>
              <a:t>Think about what happened at the beginning, middle and the end. What was your favourite part?</a:t>
            </a:r>
          </a:p>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pic>
        <p:nvPicPr>
          <p:cNvPr id="13" name="Picture 12"/>
          <p:cNvPicPr>
            <a:picLocks noChangeAspect="1"/>
          </p:cNvPicPr>
          <p:nvPr/>
        </p:nvPicPr>
        <p:blipFill rotWithShape="1">
          <a:blip r:embed="rId6"/>
          <a:srcRect l="10317" r="13136" b="32768"/>
          <a:stretch/>
        </p:blipFill>
        <p:spPr>
          <a:xfrm>
            <a:off x="8935203" y="2178420"/>
            <a:ext cx="1835404" cy="2991891"/>
          </a:xfrm>
          <a:prstGeom prst="rect">
            <a:avLst/>
          </a:prstGeom>
        </p:spPr>
      </p:pic>
    </p:spTree>
    <p:extLst>
      <p:ext uri="{BB962C8B-B14F-4D97-AF65-F5344CB8AC3E}">
        <p14:creationId xmlns:p14="http://schemas.microsoft.com/office/powerpoint/2010/main" val="310935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txBox="1">
            <a:spLocks noGrp="1"/>
          </p:cNvSpPr>
          <p:nvPr>
            <p:ph sz="quarter" idx="4"/>
          </p:nvPr>
        </p:nvSpPr>
        <p:spPr>
          <a:xfrm>
            <a:off x="677993" y="4400550"/>
            <a:ext cx="5029201" cy="1941557"/>
          </a:xfrm>
          <a:prstGeom prst="rect">
            <a:avLst/>
          </a:prstGeom>
          <a:solidFill>
            <a:schemeClr val="accent5">
              <a:lumMod val="20000"/>
              <a:lumOff val="80000"/>
            </a:schemeClr>
          </a:solidFill>
          <a:ln w="57150" cap="flat" cmpd="sng" algn="ctr">
            <a:solidFill>
              <a:schemeClr val="accent5">
                <a:lumMod val="60000"/>
                <a:lumOff val="40000"/>
              </a:schemeClr>
            </a:solidFill>
            <a:prstDash val="solid"/>
            <a:round/>
            <a:headEnd type="none" w="med" len="med"/>
            <a:tailEnd type="none" w="med" len="med"/>
          </a:ln>
        </p:spPr>
        <p:style>
          <a:lnRef idx="0">
            <a:scrgbClr r="0" g="0" b="0"/>
          </a:lnRef>
          <a:fillRef idx="1001">
            <a:schemeClr val="lt2"/>
          </a:fillRef>
          <a:effectRef idx="0">
            <a:scrgbClr r="0" g="0" b="0"/>
          </a:effectRef>
          <a:fontRef idx="minor">
            <a:schemeClr val="accent5"/>
          </a:fontRef>
        </p:style>
        <p:txBody>
          <a:bodyPr wrap="square" rtlCol="0">
            <a:spAutoFit/>
          </a:bodyPr>
          <a:lstStyle/>
          <a:p>
            <a:pPr marL="0" indent="0">
              <a:buNone/>
            </a:pPr>
            <a:endParaRPr lang="en-US" sz="1100" dirty="0">
              <a:solidFill>
                <a:schemeClr val="tx1"/>
              </a:solidFill>
            </a:endParaRPr>
          </a:p>
          <a:p>
            <a:pPr marL="0" indent="0">
              <a:buNone/>
            </a:pPr>
            <a:r>
              <a:rPr lang="en-US" sz="1900" dirty="0">
                <a:solidFill>
                  <a:schemeClr val="tx1"/>
                </a:solidFill>
              </a:rPr>
              <a:t>Draw and write about your news. If you would like it displayed on the school website take a photo of it and send it to Gaye, our HSCL teacher, on WhatsApp 087 744 3779 email  </a:t>
            </a:r>
            <a:r>
              <a:rPr lang="en-US" sz="1900" dirty="0">
                <a:solidFill>
                  <a:schemeClr val="tx1"/>
                </a:solidFill>
                <a:hlinkClick r:id="rId2"/>
              </a:rPr>
              <a:t>hscl@shjkillinarden.ie</a:t>
            </a:r>
          </a:p>
          <a:p>
            <a:pPr marL="0" indent="0">
              <a:buNone/>
            </a:pPr>
            <a:endParaRPr lang="en-US" sz="900" dirty="0">
              <a:solidFill>
                <a:schemeClr val="tx1"/>
              </a:solidFill>
            </a:endParaRPr>
          </a:p>
        </p:txBody>
      </p:sp>
      <p:sp>
        <p:nvSpPr>
          <p:cNvPr id="11" name="TextBox 10"/>
          <p:cNvSpPr txBox="1"/>
          <p:nvPr/>
        </p:nvSpPr>
        <p:spPr>
          <a:xfrm>
            <a:off x="1671251" y="3709993"/>
            <a:ext cx="2709029" cy="461665"/>
          </a:xfrm>
          <a:prstGeom prst="rect">
            <a:avLst/>
          </a:prstGeom>
          <a:noFill/>
        </p:spPr>
        <p:txBody>
          <a:bodyPr wrap="square" rtlCol="0">
            <a:spAutoFit/>
          </a:bodyPr>
          <a:lstStyle/>
          <a:p>
            <a:pPr algn="ctr"/>
            <a:r>
              <a:rPr lang="en-US" sz="2400" dirty="0">
                <a:latin typeface="Comic Sans MS" panose="030F0702030302020204" pitchFamily="66" charset="0"/>
                <a:hlinkClick r:id="rId3"/>
              </a:rPr>
              <a:t>Capital W</a:t>
            </a:r>
            <a:endParaRPr lang="en-US" sz="2400" dirty="0">
              <a:latin typeface="Comic Sans MS" panose="030F0702030302020204" pitchFamily="66" charset="0"/>
            </a:endParaRPr>
          </a:p>
        </p:txBody>
      </p:sp>
      <p:sp>
        <p:nvSpPr>
          <p:cNvPr id="2" name="Rectangle 1"/>
          <p:cNvSpPr/>
          <p:nvPr/>
        </p:nvSpPr>
        <p:spPr>
          <a:xfrm>
            <a:off x="1442756" y="471442"/>
            <a:ext cx="3499677" cy="584775"/>
          </a:xfrm>
          <a:prstGeom prst="rect">
            <a:avLst/>
          </a:prstGeom>
        </p:spPr>
        <p:txBody>
          <a:bodyPr wrap="none">
            <a:spAutoFit/>
          </a:bodyPr>
          <a:lstStyle/>
          <a:p>
            <a:pPr algn="ctr"/>
            <a:r>
              <a:rPr lang="en-US" sz="3200" dirty="0">
                <a:latin typeface="Comic Sans MS" panose="030F0702030302020204" pitchFamily="66" charset="0"/>
              </a:rPr>
              <a:t>Letter Formation</a:t>
            </a:r>
          </a:p>
        </p:txBody>
      </p:sp>
      <p:sp>
        <p:nvSpPr>
          <p:cNvPr id="4" name="Rectangle 3"/>
          <p:cNvSpPr/>
          <p:nvPr/>
        </p:nvSpPr>
        <p:spPr>
          <a:xfrm>
            <a:off x="7791503" y="471441"/>
            <a:ext cx="1915909" cy="584775"/>
          </a:xfrm>
          <a:prstGeom prst="rect">
            <a:avLst/>
          </a:prstGeom>
        </p:spPr>
        <p:txBody>
          <a:bodyPr wrap="none">
            <a:spAutoFit/>
          </a:bodyPr>
          <a:lstStyle/>
          <a:p>
            <a:pPr algn="ctr"/>
            <a:r>
              <a:rPr lang="en-US" sz="3200" dirty="0">
                <a:latin typeface="Comic Sans MS" panose="030F0702030302020204" pitchFamily="66" charset="0"/>
              </a:rPr>
              <a:t>My News</a:t>
            </a:r>
          </a:p>
        </p:txBody>
      </p:sp>
      <p:pic>
        <p:nvPicPr>
          <p:cNvPr id="12" name="Picture 11"/>
          <p:cNvPicPr>
            <a:picLocks noChangeAspect="1"/>
          </p:cNvPicPr>
          <p:nvPr/>
        </p:nvPicPr>
        <p:blipFill>
          <a:blip r:embed="rId4"/>
          <a:stretch>
            <a:fillRect/>
          </a:stretch>
        </p:blipFill>
        <p:spPr>
          <a:xfrm>
            <a:off x="882837" y="1160751"/>
            <a:ext cx="4285859" cy="2444708"/>
          </a:xfrm>
          <a:prstGeom prst="rect">
            <a:avLst/>
          </a:prstGeom>
        </p:spPr>
      </p:pic>
      <p:sp>
        <p:nvSpPr>
          <p:cNvPr id="15" name="TextBox 14"/>
          <p:cNvSpPr txBox="1"/>
          <p:nvPr/>
        </p:nvSpPr>
        <p:spPr>
          <a:xfrm>
            <a:off x="7262723" y="4864779"/>
            <a:ext cx="3218587" cy="1477328"/>
          </a:xfrm>
          <a:prstGeom prst="rect">
            <a:avLst/>
          </a:prstGeom>
          <a:noFill/>
        </p:spPr>
        <p:txBody>
          <a:bodyPr wrap="square" rtlCol="0">
            <a:spAutoFit/>
          </a:bodyPr>
          <a:lstStyle/>
          <a:p>
            <a:r>
              <a:rPr lang="en-US" dirty="0"/>
              <a:t>Our Super Senior Infants have been very busy working at home. Have a look at what they’ve been up to.</a:t>
            </a:r>
          </a:p>
          <a:p>
            <a:r>
              <a:rPr lang="en-US" dirty="0">
                <a:hlinkClick r:id="rId5"/>
              </a:rPr>
              <a:t>Our Super Senior Infants</a:t>
            </a:r>
            <a:endParaRPr lang="en-US" dirty="0"/>
          </a:p>
        </p:txBody>
      </p:sp>
      <p:pic>
        <p:nvPicPr>
          <p:cNvPr id="20" name="Picture 19"/>
          <p:cNvPicPr>
            <a:picLocks noChangeAspect="1"/>
          </p:cNvPicPr>
          <p:nvPr/>
        </p:nvPicPr>
        <p:blipFill>
          <a:blip r:embed="rId6"/>
          <a:stretch>
            <a:fillRect/>
          </a:stretch>
        </p:blipFill>
        <p:spPr>
          <a:xfrm>
            <a:off x="6431548" y="1160751"/>
            <a:ext cx="4635818" cy="3539948"/>
          </a:xfrm>
          <a:prstGeom prst="rect">
            <a:avLst/>
          </a:prstGeom>
        </p:spPr>
      </p:pic>
    </p:spTree>
    <p:extLst>
      <p:ext uri="{BB962C8B-B14F-4D97-AF65-F5344CB8AC3E}">
        <p14:creationId xmlns:p14="http://schemas.microsoft.com/office/powerpoint/2010/main" val="218140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386779" y="5384933"/>
            <a:ext cx="4382174" cy="1055003"/>
          </a:xfrm>
          <a:ln w="38100">
            <a:solidFill>
              <a:srgbClr val="0070C0"/>
            </a:solidFill>
          </a:ln>
        </p:spPr>
        <p:txBody>
          <a:bodyPr>
            <a:noAutofit/>
          </a:bodyPr>
          <a:lstStyle/>
          <a:p>
            <a:pPr marL="0" indent="0" algn="ctr">
              <a:buNone/>
            </a:pPr>
            <a:r>
              <a:rPr lang="en-GB" sz="1600" dirty="0">
                <a:latin typeface="Comic Sans MS" panose="030F0702030302020204" pitchFamily="66" charset="0"/>
              </a:rPr>
              <a:t>Peataí</a:t>
            </a:r>
            <a:r>
              <a:rPr lang="en-US" sz="1600" dirty="0">
                <a:latin typeface="Comic Sans MS" panose="030F0702030302020204" pitchFamily="66" charset="0"/>
              </a:rPr>
              <a:t> / Pets</a:t>
            </a:r>
          </a:p>
          <a:p>
            <a:pPr marL="0" indent="0" algn="ctr">
              <a:buNone/>
            </a:pPr>
            <a:r>
              <a:rPr lang="en-US" sz="1600" dirty="0">
                <a:latin typeface="Comic Sans MS" panose="030F0702030302020204" pitchFamily="66" charset="0"/>
              </a:rPr>
              <a:t>An bhfuil peata agat? /Do you have a pet?</a:t>
            </a:r>
          </a:p>
          <a:p>
            <a:pPr marL="0" indent="0" algn="ctr">
              <a:buNone/>
            </a:pPr>
            <a:r>
              <a:rPr lang="en-GB" sz="1600" dirty="0">
                <a:latin typeface="Comic Sans MS" panose="030F0702030302020204" pitchFamily="66" charset="0"/>
              </a:rPr>
              <a:t>Tá ___ agam. / I have a ___.</a:t>
            </a:r>
            <a:endParaRPr lang="en-US" sz="1600" dirty="0">
              <a:latin typeface="Comic Sans MS" panose="030F0702030302020204" pitchFamily="66" charset="0"/>
            </a:endParaRPr>
          </a:p>
        </p:txBody>
      </p:sp>
      <p:sp>
        <p:nvSpPr>
          <p:cNvPr id="13" name="Title 1"/>
          <p:cNvSpPr>
            <a:spLocks noGrp="1"/>
          </p:cNvSpPr>
          <p:nvPr>
            <p:ph type="title"/>
          </p:nvPr>
        </p:nvSpPr>
        <p:spPr>
          <a:xfrm>
            <a:off x="1150927" y="294406"/>
            <a:ext cx="3879760" cy="1325563"/>
          </a:xfrm>
        </p:spPr>
        <p:txBody>
          <a:bodyPr>
            <a:normAutofit/>
          </a:bodyPr>
          <a:lstStyle/>
          <a:p>
            <a:pPr algn="ctr"/>
            <a:r>
              <a:rPr lang="en-US" sz="8000" b="1" dirty="0"/>
              <a:t>GAEILGE</a:t>
            </a:r>
          </a:p>
        </p:txBody>
      </p:sp>
      <p:sp>
        <p:nvSpPr>
          <p:cNvPr id="16" name="TextBox 15"/>
          <p:cNvSpPr txBox="1"/>
          <p:nvPr/>
        </p:nvSpPr>
        <p:spPr>
          <a:xfrm>
            <a:off x="9680465" y="1162613"/>
            <a:ext cx="1641072" cy="1246495"/>
          </a:xfrm>
          <a:prstGeom prst="rect">
            <a:avLst/>
          </a:prstGeom>
          <a:noFill/>
        </p:spPr>
        <p:txBody>
          <a:bodyPr wrap="square" rtlCol="0">
            <a:spAutoFit/>
          </a:bodyPr>
          <a:lstStyle/>
          <a:p>
            <a:r>
              <a:rPr lang="en-US" sz="1500" dirty="0">
                <a:latin typeface="Comic Sans MS" panose="030F0702030302020204" pitchFamily="66" charset="0"/>
              </a:rPr>
              <a:t>Leabhar/Book</a:t>
            </a:r>
          </a:p>
          <a:p>
            <a:r>
              <a:rPr lang="en-US" sz="1500" dirty="0">
                <a:latin typeface="Comic Sans MS" panose="030F0702030302020204" pitchFamily="66" charset="0"/>
              </a:rPr>
              <a:t>Look at the book </a:t>
            </a:r>
          </a:p>
          <a:p>
            <a:r>
              <a:rPr lang="en-US" sz="1500" dirty="0">
                <a:latin typeface="Comic Sans MS" panose="030F0702030302020204" pitchFamily="66" charset="0"/>
                <a:hlinkClick r:id="rId2"/>
              </a:rPr>
              <a:t>An bhfuil peata agat?</a:t>
            </a:r>
            <a:endParaRPr lang="en-US" sz="1500" dirty="0">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7040128" y="2876982"/>
            <a:ext cx="3702666" cy="3608683"/>
          </a:xfrm>
          <a:prstGeom prst="rect">
            <a:avLst/>
          </a:prstGeom>
        </p:spPr>
      </p:pic>
      <p:pic>
        <p:nvPicPr>
          <p:cNvPr id="19" name="Picture 18"/>
          <p:cNvPicPr>
            <a:picLocks noChangeAspect="1"/>
          </p:cNvPicPr>
          <p:nvPr/>
        </p:nvPicPr>
        <p:blipFill>
          <a:blip r:embed="rId4"/>
          <a:stretch>
            <a:fillRect/>
          </a:stretch>
        </p:blipFill>
        <p:spPr>
          <a:xfrm>
            <a:off x="1150927" y="1618907"/>
            <a:ext cx="4853878" cy="3496529"/>
          </a:xfrm>
          <a:prstGeom prst="rect">
            <a:avLst/>
          </a:prstGeom>
        </p:spPr>
      </p:pic>
      <p:pic>
        <p:nvPicPr>
          <p:cNvPr id="2" name="Picture 1"/>
          <p:cNvPicPr>
            <a:picLocks noChangeAspect="1"/>
          </p:cNvPicPr>
          <p:nvPr/>
        </p:nvPicPr>
        <p:blipFill>
          <a:blip r:embed="rId5"/>
          <a:stretch>
            <a:fillRect/>
          </a:stretch>
        </p:blipFill>
        <p:spPr>
          <a:xfrm>
            <a:off x="7792320" y="831349"/>
            <a:ext cx="1888145" cy="1909025"/>
          </a:xfrm>
          <a:prstGeom prst="rect">
            <a:avLst/>
          </a:prstGeom>
        </p:spPr>
      </p:pic>
    </p:spTree>
    <p:extLst>
      <p:ext uri="{BB962C8B-B14F-4D97-AF65-F5344CB8AC3E}">
        <p14:creationId xmlns:p14="http://schemas.microsoft.com/office/powerpoint/2010/main" val="21984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4742" b="26618"/>
          <a:stretch/>
        </p:blipFill>
        <p:spPr>
          <a:xfrm>
            <a:off x="1947997" y="491925"/>
            <a:ext cx="8785593" cy="6030410"/>
          </a:xfrm>
          <a:prstGeom prst="rect">
            <a:avLst/>
          </a:prstGeom>
        </p:spPr>
      </p:pic>
    </p:spTree>
    <p:extLst>
      <p:ext uri="{BB962C8B-B14F-4D97-AF65-F5344CB8AC3E}">
        <p14:creationId xmlns:p14="http://schemas.microsoft.com/office/powerpoint/2010/main" val="150440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9200</TotalTime>
  <Words>516</Words>
  <Application>Microsoft Office PowerPoint</Application>
  <PresentationFormat>Custom</PresentationFormat>
  <Paragraphs>64</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PowerPoint Presentation</vt:lpstr>
      <vt:lpstr>PowerPoint Presentation</vt:lpstr>
      <vt:lpstr>ENGLISH</vt:lpstr>
      <vt:lpstr>PowerPoint Presentation</vt:lpstr>
      <vt:lpstr>PowerPoint Presentation</vt:lpstr>
      <vt:lpstr>PowerPoint Presentation</vt:lpstr>
      <vt:lpstr>PowerPoint Presentation</vt:lpstr>
      <vt:lpstr>GAEILGE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Marina Boland</cp:lastModifiedBy>
  <cp:revision>208</cp:revision>
  <dcterms:created xsi:type="dcterms:W3CDTF">2020-04-23T11:29:00Z</dcterms:created>
  <dcterms:modified xsi:type="dcterms:W3CDTF">2020-05-10T14:08:53Z</dcterms:modified>
</cp:coreProperties>
</file>