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57" r:id="rId3"/>
    <p:sldId id="280" r:id="rId4"/>
    <p:sldId id="260" r:id="rId5"/>
    <p:sldId id="259" r:id="rId6"/>
    <p:sldId id="273" r:id="rId7"/>
    <p:sldId id="277" r:id="rId8"/>
    <p:sldId id="275" r:id="rId9"/>
    <p:sldId id="274" r:id="rId10"/>
    <p:sldId id="278" r:id="rId11"/>
    <p:sldId id="261" r:id="rId12"/>
    <p:sldId id="269" r:id="rId13"/>
    <p:sldId id="272" r:id="rId14"/>
    <p:sldId id="264" r:id="rId15"/>
    <p:sldId id="27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F2A1D-9F48-47AC-BD56-B764DB4056A0}" type="datetimeFigureOut">
              <a:rPr lang="en-IE" smtClean="0"/>
              <a:t>17/04/2020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D323E-8A29-4869-B2BA-66B9B2CDBDE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8059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07A9-19F1-4E77-A4A0-32F88E19C796}" type="datetimeFigureOut">
              <a:rPr lang="en-US" smtClean="0"/>
              <a:t>17-Apr-20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DFBC-C7CD-491C-9A06-40FDB3A1B8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07A9-19F1-4E77-A4A0-32F88E19C796}" type="datetimeFigureOut">
              <a:rPr lang="en-US" smtClean="0"/>
              <a:t>17-Apr-20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DFBC-C7CD-491C-9A06-40FDB3A1B8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07A9-19F1-4E77-A4A0-32F88E19C796}" type="datetimeFigureOut">
              <a:rPr lang="en-US" smtClean="0"/>
              <a:t>17-Apr-20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DFBC-C7CD-491C-9A06-40FDB3A1B8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07A9-19F1-4E77-A4A0-32F88E19C796}" type="datetimeFigureOut">
              <a:rPr lang="en-US" smtClean="0"/>
              <a:t>17-Apr-20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DFBC-C7CD-491C-9A06-40FDB3A1B8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07A9-19F1-4E77-A4A0-32F88E19C796}" type="datetimeFigureOut">
              <a:rPr lang="en-US" smtClean="0"/>
              <a:t>17-Apr-20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DFBC-C7CD-491C-9A06-40FDB3A1B8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07A9-19F1-4E77-A4A0-32F88E19C796}" type="datetimeFigureOut">
              <a:rPr lang="en-US" smtClean="0"/>
              <a:t>17-Apr-20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DFBC-C7CD-491C-9A06-40FDB3A1B8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07A9-19F1-4E77-A4A0-32F88E19C796}" type="datetimeFigureOut">
              <a:rPr lang="en-US" smtClean="0"/>
              <a:t>17-Apr-20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DFBC-C7CD-491C-9A06-40FDB3A1B8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07A9-19F1-4E77-A4A0-32F88E19C796}" type="datetimeFigureOut">
              <a:rPr lang="en-US" smtClean="0"/>
              <a:t>17-Apr-20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DFBC-C7CD-491C-9A06-40FDB3A1B8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07A9-19F1-4E77-A4A0-32F88E19C796}" type="datetimeFigureOut">
              <a:rPr lang="en-US" smtClean="0"/>
              <a:t>17-Apr-20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DFBC-C7CD-491C-9A06-40FDB3A1B8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07A9-19F1-4E77-A4A0-32F88E19C796}" type="datetimeFigureOut">
              <a:rPr lang="en-US" smtClean="0"/>
              <a:t>17-Apr-20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DFBC-C7CD-491C-9A06-40FDB3A1B8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07A9-19F1-4E77-A4A0-32F88E19C796}" type="datetimeFigureOut">
              <a:rPr lang="en-US" smtClean="0"/>
              <a:t>17-Apr-20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DFBC-C7CD-491C-9A06-40FDB3A1B8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907A9-19F1-4E77-A4A0-32F88E19C796}" type="datetimeFigureOut">
              <a:rPr lang="en-US" smtClean="0"/>
              <a:t>17-Apr-20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FDFBC-C7CD-491C-9A06-40FDB3A1B8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3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33.png"/><Relationship Id="rId4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ngfl.langeroo.com/farm/sceneMaker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svg"/><Relationship Id="rId5" Type="http://schemas.openxmlformats.org/officeDocument/2006/relationships/image" Target="../media/image35.png"/><Relationship Id="rId4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66.sv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5" Type="http://schemas.openxmlformats.org/officeDocument/2006/relationships/image" Target="../media/image46.png"/><Relationship Id="rId4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www.sheppardsoftware.com/preschool/animals/farm/animalfarmgame.htm" TargetMode="External"/><Relationship Id="rId7" Type="http://schemas.openxmlformats.org/officeDocument/2006/relationships/image" Target="../media/image73.svg"/><Relationship Id="rId2" Type="http://schemas.openxmlformats.org/officeDocument/2006/relationships/hyperlink" Target="http://www.sparkisland.com/down_on_the_farm_1/launch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hyperlink" Target="http://resources.hwb.wales.gov.uk/VTC/the_farm/eng/Introduction/default.htm" TargetMode="External"/><Relationship Id="rId4" Type="http://schemas.openxmlformats.org/officeDocument/2006/relationships/hyperlink" Target="https://www.dltk-kids.com/puzzle.htm" TargetMode="External"/><Relationship Id="rId9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2.png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sheppardsoftware.com/preschool/animals/farm/animalfarmmovie.htm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14.pn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ersimple.com/song/old-macdonald-had-a-farm-2018/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s://www.topmarks.co.uk/Flash.aspx?bbc=i-went-to-visit-a-far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sv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32.svg"/><Relationship Id="rId2" Type="http://schemas.openxmlformats.org/officeDocument/2006/relationships/hyperlink" Target="https://www.youtube.com/watch?v=Gug6P8l1q6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27.png"/><Relationship Id="rId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30.png"/><Relationship Id="rId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BE7A8-40D1-4311-B265-18CDE2B1D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4824366-81CB-452F-8514-314AA91C8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364" y="274638"/>
            <a:ext cx="8964488" cy="2434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A9972F1-753F-450E-AF6C-E076E52E33EC}"/>
              </a:ext>
            </a:extLst>
          </p:cNvPr>
          <p:cNvSpPr txBox="1"/>
          <p:nvPr/>
        </p:nvSpPr>
        <p:spPr>
          <a:xfrm>
            <a:off x="175364" y="3564235"/>
            <a:ext cx="734896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/>
              <a:t>Junior Infants</a:t>
            </a:r>
          </a:p>
          <a:p>
            <a:pPr algn="ctr"/>
            <a:r>
              <a:rPr lang="en-IE" sz="5400" b="1" dirty="0"/>
              <a:t> SESE </a:t>
            </a:r>
          </a:p>
          <a:p>
            <a:pPr algn="ctr"/>
            <a:r>
              <a:rPr lang="en-IE" sz="5400" b="1" dirty="0"/>
              <a:t>Remote Learning </a:t>
            </a:r>
          </a:p>
          <a:p>
            <a:pPr algn="r"/>
            <a:r>
              <a:rPr lang="en-IE" dirty="0"/>
              <a:t>Sacred Heart Junior National School                                                                </a:t>
            </a:r>
            <a:r>
              <a:rPr lang="en-IE" sz="3200" b="1" dirty="0"/>
              <a:t>April 20</a:t>
            </a:r>
            <a:r>
              <a:rPr lang="en-IE" sz="3200" b="1" baseline="30000" dirty="0"/>
              <a:t>th</a:t>
            </a:r>
            <a:r>
              <a:rPr lang="en-IE" sz="3200" b="1" dirty="0"/>
              <a:t>-April 24</a:t>
            </a:r>
            <a:r>
              <a:rPr lang="en-IE" sz="3200" b="1" baseline="30000" dirty="0"/>
              <a:t>th</a:t>
            </a:r>
            <a:r>
              <a:rPr lang="en-IE" sz="3200" b="1" dirty="0"/>
              <a:t> </a:t>
            </a:r>
          </a:p>
        </p:txBody>
      </p:sp>
      <p:pic>
        <p:nvPicPr>
          <p:cNvPr id="8" name="Graphic 7" descr="Farmer">
            <a:extLst>
              <a:ext uri="{FF2B5EF4-FFF2-40B4-BE49-F238E27FC236}">
                <a16:creationId xmlns:a16="http://schemas.microsoft.com/office/drawing/2014/main" xmlns="" id="{F78ABDA7-7E2E-47DF-BC1F-AF9B67B57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1560" y="2836565"/>
            <a:ext cx="914400" cy="914400"/>
          </a:xfrm>
          <a:prstGeom prst="rect">
            <a:avLst/>
          </a:prstGeom>
        </p:spPr>
      </p:pic>
      <p:pic>
        <p:nvPicPr>
          <p:cNvPr id="10" name="Graphic 9" descr="Tractor">
            <a:extLst>
              <a:ext uri="{FF2B5EF4-FFF2-40B4-BE49-F238E27FC236}">
                <a16:creationId xmlns:a16="http://schemas.microsoft.com/office/drawing/2014/main" xmlns="" id="{BBFFF3DC-DB2A-4643-87B6-2FE4A366A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08304" y="2836565"/>
            <a:ext cx="914400" cy="914400"/>
          </a:xfrm>
          <a:prstGeom prst="rect">
            <a:avLst/>
          </a:prstGeom>
        </p:spPr>
      </p:pic>
      <p:pic>
        <p:nvPicPr>
          <p:cNvPr id="12" name="Graphic 11" descr="Barn">
            <a:extLst>
              <a:ext uri="{FF2B5EF4-FFF2-40B4-BE49-F238E27FC236}">
                <a16:creationId xmlns:a16="http://schemas.microsoft.com/office/drawing/2014/main" xmlns="" id="{19B1AAB1-84C4-461D-BB18-61BF8CDDD5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74366" y="4606280"/>
            <a:ext cx="914400" cy="914400"/>
          </a:xfrm>
          <a:prstGeom prst="rect">
            <a:avLst/>
          </a:prstGeom>
        </p:spPr>
      </p:pic>
      <p:pic>
        <p:nvPicPr>
          <p:cNvPr id="14" name="Graphic 13" descr="Seeds">
            <a:extLst>
              <a:ext uri="{FF2B5EF4-FFF2-40B4-BE49-F238E27FC236}">
                <a16:creationId xmlns:a16="http://schemas.microsoft.com/office/drawing/2014/main" xmlns="" id="{9D2A337B-1D23-4ECF-9C7F-60DAC57488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332549" y="44935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58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D99FD6-EC48-4249-8AA6-4223C11AA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b="1" dirty="0"/>
              <a:t>Animals and their homes matching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A1343DC-F176-49B8-9AE7-C09924E0B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13384"/>
            <a:ext cx="9144000" cy="5544616"/>
          </a:xfrm>
          <a:prstGeom prst="rect">
            <a:avLst/>
          </a:prstGeom>
        </p:spPr>
      </p:pic>
      <p:pic>
        <p:nvPicPr>
          <p:cNvPr id="6" name="Graphic 5" descr="Duck">
            <a:extLst>
              <a:ext uri="{FF2B5EF4-FFF2-40B4-BE49-F238E27FC236}">
                <a16:creationId xmlns:a16="http://schemas.microsoft.com/office/drawing/2014/main" xmlns="" id="{6D397868-AEA3-465F-A4F8-C225FC035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16632"/>
            <a:ext cx="914400" cy="914400"/>
          </a:xfrm>
          <a:prstGeom prst="rect">
            <a:avLst/>
          </a:prstGeom>
        </p:spPr>
      </p:pic>
      <p:pic>
        <p:nvPicPr>
          <p:cNvPr id="8" name="Graphic 7" descr="Chicken">
            <a:extLst>
              <a:ext uri="{FF2B5EF4-FFF2-40B4-BE49-F238E27FC236}">
                <a16:creationId xmlns:a16="http://schemas.microsoft.com/office/drawing/2014/main" xmlns="" id="{64E7A1AE-7D64-4F07-9003-9B7B779CB4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17387" y="-201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92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F797A4-FEF1-4504-974B-0AF5D9C33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Make your own Aistear Stations…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A1D3D72-140F-403F-8891-332608373BFC}"/>
              </a:ext>
            </a:extLst>
          </p:cNvPr>
          <p:cNvSpPr/>
          <p:nvPr/>
        </p:nvSpPr>
        <p:spPr>
          <a:xfrm>
            <a:off x="683568" y="1340768"/>
            <a:ext cx="617443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/>
              <a:t>The children are used to having 3/4 activities every day for Aistear.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/>
              <a:t>Your task today is to make 3/4 Aistear activities related to </a:t>
            </a:r>
            <a:r>
              <a:rPr lang="en-GB" altLang="en-US" sz="2000" u="sng" dirty="0"/>
              <a:t>The Farm</a:t>
            </a:r>
            <a:r>
              <a:rPr lang="en-GB" alt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/>
              <a:t>You can use whatever you get your hands on: </a:t>
            </a:r>
            <a:r>
              <a:rPr lang="en-GB" altLang="en-US" sz="2000" b="1" dirty="0"/>
              <a:t>sand, water to wash the animals, paper, toys, playdough, </a:t>
            </a:r>
            <a:r>
              <a:rPr lang="en-GB" altLang="en-US" sz="2000" b="1" dirty="0" err="1"/>
              <a:t>lego</a:t>
            </a:r>
            <a:r>
              <a:rPr lang="en-GB" altLang="en-US" sz="2000" b="1" dirty="0"/>
              <a:t>, recyclable materials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/>
              <a:t>You can decide to include some art here. Perhaps make some </a:t>
            </a:r>
            <a:r>
              <a:rPr lang="en-GB" altLang="en-US" sz="2000" b="1" dirty="0"/>
              <a:t>farm animal masks</a:t>
            </a:r>
            <a:r>
              <a:rPr lang="en-GB" altLang="en-US" sz="2000" dirty="0"/>
              <a:t>, </a:t>
            </a:r>
            <a:r>
              <a:rPr lang="en-GB" altLang="en-US" sz="2000" b="1" dirty="0"/>
              <a:t>cut out some pictures </a:t>
            </a:r>
            <a:r>
              <a:rPr lang="en-GB" altLang="en-US" sz="2000" dirty="0"/>
              <a:t>or </a:t>
            </a:r>
            <a:r>
              <a:rPr lang="en-GB" altLang="en-US" sz="2000" b="1" dirty="0"/>
              <a:t>draw</a:t>
            </a:r>
            <a:r>
              <a:rPr lang="en-GB" altLang="en-US" sz="2000" dirty="0"/>
              <a:t> or </a:t>
            </a:r>
            <a:r>
              <a:rPr lang="en-GB" altLang="en-US" sz="2000" b="1" dirty="0"/>
              <a:t>paint some animals </a:t>
            </a:r>
            <a:r>
              <a:rPr lang="en-GB" altLang="en-US" sz="2000" dirty="0"/>
              <a:t>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/>
              <a:t>You could use a phone or tablet and create your own farm scene using this website… </a:t>
            </a:r>
            <a:r>
              <a:rPr lang="en-IE" sz="2000" dirty="0">
                <a:hlinkClick r:id="rId2"/>
              </a:rPr>
              <a:t>http://ngfl.langeroo.com/farm/sceneMaker.html</a:t>
            </a:r>
            <a:r>
              <a:rPr lang="en-IE" sz="2000" dirty="0"/>
              <a:t> </a:t>
            </a:r>
          </a:p>
          <a:p>
            <a:endParaRPr lang="en-GB" altLang="en-US" dirty="0"/>
          </a:p>
        </p:txBody>
      </p:sp>
      <p:pic>
        <p:nvPicPr>
          <p:cNvPr id="7" name="Graphic 6" descr="Drama">
            <a:extLst>
              <a:ext uri="{FF2B5EF4-FFF2-40B4-BE49-F238E27FC236}">
                <a16:creationId xmlns:a16="http://schemas.microsoft.com/office/drawing/2014/main" xmlns="" id="{49F17FE9-1391-45C7-B380-C59592988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215238"/>
            <a:ext cx="914400" cy="914400"/>
          </a:xfrm>
          <a:prstGeom prst="rect">
            <a:avLst/>
          </a:prstGeom>
        </p:spPr>
      </p:pic>
      <p:pic>
        <p:nvPicPr>
          <p:cNvPr id="9" name="Graphic 8" descr="Easel">
            <a:extLst>
              <a:ext uri="{FF2B5EF4-FFF2-40B4-BE49-F238E27FC236}">
                <a16:creationId xmlns:a16="http://schemas.microsoft.com/office/drawing/2014/main" xmlns="" id="{0F4A6B6F-DDB1-488E-8CF9-1193DEE3D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06081" y="247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01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EC04D4-0333-4A55-9C38-A8AD52DF2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Some art ideas for Aistear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51D9C352-E2C5-4EDD-A655-10571EB924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6216" y="1124744"/>
            <a:ext cx="2627784" cy="2905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BE0F95-5FD1-47E9-9B78-CF17663D0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056" y="3698900"/>
            <a:ext cx="3048000" cy="3258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06B8FC-DFD1-4E93-A0E3-BC062A5A8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780" y="1147738"/>
            <a:ext cx="3475436" cy="2594992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D6641570-8AB9-4E28-8177-2670D4BA46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0" y="1147738"/>
            <a:ext cx="3040780" cy="2281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DE583E-D2B7-419A-A242-BB7D01BB1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2056" y="3742730"/>
            <a:ext cx="2581943" cy="3621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6104F5-C1C0-4328-91EE-A5C1EF4BB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29000"/>
            <a:ext cx="3514055" cy="3392831"/>
          </a:xfrm>
          <a:prstGeom prst="rect">
            <a:avLst/>
          </a:prstGeom>
        </p:spPr>
      </p:pic>
      <p:pic>
        <p:nvPicPr>
          <p:cNvPr id="18" name="Graphic 17" descr="Paint brush">
            <a:extLst>
              <a:ext uri="{FF2B5EF4-FFF2-40B4-BE49-F238E27FC236}">
                <a16:creationId xmlns:a16="http://schemas.microsoft.com/office/drawing/2014/main" xmlns="" id="{13ECC5F6-DD75-44AB-B0C2-94126A9486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1520" y="97777"/>
            <a:ext cx="914400" cy="914400"/>
          </a:xfrm>
          <a:prstGeom prst="rect">
            <a:avLst/>
          </a:prstGeom>
        </p:spPr>
      </p:pic>
      <p:pic>
        <p:nvPicPr>
          <p:cNvPr id="21" name="Graphic 20" descr="Artist">
            <a:extLst>
              <a:ext uri="{FF2B5EF4-FFF2-40B4-BE49-F238E27FC236}">
                <a16:creationId xmlns:a16="http://schemas.microsoft.com/office/drawing/2014/main" xmlns="" id="{B5A06E80-C9CC-43FF-899F-FC33D2FA94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978080" y="977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25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3E4B2-C967-4DD1-A072-9E1E3FA62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 b="1" dirty="0"/>
              <a:t>Drawing: My favourite Farm Animals</a:t>
            </a:r>
            <a:endParaRPr lang="en-I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762EFB-0CD0-48BA-9B54-9DE21D617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altLang="en-US" dirty="0"/>
              <a:t>Draw a picture of some of your favourite farm animals and write what you see!</a:t>
            </a:r>
          </a:p>
          <a:p>
            <a:pPr algn="ctr"/>
            <a:r>
              <a:rPr lang="en-GB" altLang="en-US" dirty="0"/>
              <a:t>Can you draw where the farm animal lives?</a:t>
            </a:r>
          </a:p>
          <a:p>
            <a:pPr algn="ctr"/>
            <a:endParaRPr lang="en-GB" altLang="en-US" dirty="0"/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4F096C-E33B-4DEA-8624-4B5672B59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197056"/>
            <a:ext cx="5328592" cy="3691219"/>
          </a:xfrm>
          <a:prstGeom prst="rect">
            <a:avLst/>
          </a:prstGeom>
        </p:spPr>
      </p:pic>
      <p:pic>
        <p:nvPicPr>
          <p:cNvPr id="8" name="Graphic 7" descr="Pencil">
            <a:extLst>
              <a:ext uri="{FF2B5EF4-FFF2-40B4-BE49-F238E27FC236}">
                <a16:creationId xmlns:a16="http://schemas.microsoft.com/office/drawing/2014/main" xmlns="" id="{CB74FC32-5E9C-440B-AEDF-F2BD37437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7504" y="43949"/>
            <a:ext cx="914400" cy="914400"/>
          </a:xfrm>
          <a:prstGeom prst="rect">
            <a:avLst/>
          </a:prstGeom>
        </p:spPr>
      </p:pic>
      <p:pic>
        <p:nvPicPr>
          <p:cNvPr id="10" name="Graphic 9" descr="Palette">
            <a:extLst>
              <a:ext uri="{FF2B5EF4-FFF2-40B4-BE49-F238E27FC236}">
                <a16:creationId xmlns:a16="http://schemas.microsoft.com/office/drawing/2014/main" xmlns="" id="{67BD44E2-99BE-4054-AC7E-134971044E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41087" y="-1043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58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CABA8-9BD0-49AF-A9D3-FF73B6A30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Some farm games to play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00F7B5-BF64-4533-8D74-4359AADFF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endParaRPr lang="en-IE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0058C1-E7A4-4347-8C6D-31E7A39D54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IE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‘Down on the farm 1-5’</a:t>
            </a:r>
          </a:p>
          <a:p>
            <a:pPr marL="0" indent="0">
              <a:buNone/>
            </a:pPr>
            <a:r>
              <a:rPr lang="en-IE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http://www.sparkisland.com/down_on_the_farm_1/launch.html</a:t>
            </a:r>
            <a:endParaRPr lang="en-IE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IE" b="1" dirty="0">
              <a:solidFill>
                <a:srgbClr val="0000FF"/>
              </a:solidFill>
            </a:endParaRPr>
          </a:p>
          <a:p>
            <a:r>
              <a:rPr lang="en-IE" b="1" u="sng" dirty="0">
                <a:solidFill>
                  <a:schemeClr val="tx1"/>
                </a:solidFill>
              </a:rPr>
              <a:t>‘Animal Farm Game’ </a:t>
            </a:r>
          </a:p>
          <a:p>
            <a:pPr marL="0" indent="0">
              <a:buNone/>
            </a:pPr>
            <a:r>
              <a:rPr lang="en-IE" dirty="0">
                <a:hlinkClick r:id="rId3"/>
              </a:rPr>
              <a:t>https://www.sheppardsoftware.com/preschool/animals/farm/animalfarmgame.htm</a:t>
            </a:r>
            <a:r>
              <a:rPr lang="en-IE" dirty="0"/>
              <a:t> </a:t>
            </a:r>
            <a:endParaRPr lang="en-IE" b="1" u="sng" dirty="0">
              <a:solidFill>
                <a:schemeClr val="tx1"/>
              </a:solidFill>
            </a:endParaRPr>
          </a:p>
          <a:p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FE6F54B-C1DF-4DDC-A380-B7D64ACCC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39908C5-0CE4-4AE0-BF51-92F37516F25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IE" b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Online jigsaw puzzles </a:t>
            </a:r>
          </a:p>
          <a:p>
            <a:r>
              <a:rPr lang="en-IE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https://www.dltk-kids.com/puzzle.htm</a:t>
            </a:r>
            <a:endParaRPr lang="en-IE" dirty="0"/>
          </a:p>
          <a:p>
            <a:r>
              <a:rPr lang="en-IE" b="1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Snap game/Where do the animals live?/Count the number of legs on each animal</a:t>
            </a:r>
          </a:p>
          <a:p>
            <a:r>
              <a:rPr lang="en-IE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http://resources.hwb.wales.gov.uk/VTC/the_farm/eng/Introduction/default.htm</a:t>
            </a:r>
            <a:r>
              <a:rPr lang="en-IE" dirty="0">
                <a:solidFill>
                  <a:srgbClr val="0000FF"/>
                </a:solidFill>
              </a:rPr>
              <a:t> </a:t>
            </a:r>
            <a:endParaRPr lang="en-IE" dirty="0"/>
          </a:p>
        </p:txBody>
      </p:sp>
      <p:pic>
        <p:nvPicPr>
          <p:cNvPr id="8" name="Graphic 7" descr="Game controller">
            <a:extLst>
              <a:ext uri="{FF2B5EF4-FFF2-40B4-BE49-F238E27FC236}">
                <a16:creationId xmlns:a16="http://schemas.microsoft.com/office/drawing/2014/main" xmlns="" id="{F0F36D2A-E14E-43A5-B485-86309A4C5A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51520" y="300832"/>
            <a:ext cx="914400" cy="914400"/>
          </a:xfrm>
          <a:prstGeom prst="rect">
            <a:avLst/>
          </a:prstGeom>
        </p:spPr>
      </p:pic>
      <p:pic>
        <p:nvPicPr>
          <p:cNvPr id="10" name="Graphic 9" descr="Puzzle">
            <a:extLst>
              <a:ext uri="{FF2B5EF4-FFF2-40B4-BE49-F238E27FC236}">
                <a16:creationId xmlns:a16="http://schemas.microsoft.com/office/drawing/2014/main" xmlns="" id="{93B80CEB-3A05-4BB4-92D7-DEA17210B6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854199" y="2746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18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6586D9-254C-42D7-8D7B-1B78CF43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601" y="4577572"/>
            <a:ext cx="5122140" cy="1026407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kern="1200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600" b="1" kern="1200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Well done on learning lots about the farm! </a:t>
            </a:r>
          </a:p>
        </p:txBody>
      </p:sp>
      <p:pic>
        <p:nvPicPr>
          <p:cNvPr id="7" name="Picture 6" descr="A herd of cattle standing on top of a lush green field&#10;&#10;Description automatically generated">
            <a:extLst>
              <a:ext uri="{FF2B5EF4-FFF2-40B4-BE49-F238E27FC236}">
                <a16:creationId xmlns:a16="http://schemas.microsoft.com/office/drawing/2014/main" xmlns="" id="{1D590334-C608-4BB7-8262-B83947DC1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9"/>
          <a:stretch/>
        </p:blipFill>
        <p:spPr>
          <a:xfrm>
            <a:off x="238227" y="321734"/>
            <a:ext cx="2848177" cy="201055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EA18FD1-9F0B-42E2-844A-0BD86A05D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159" r="13756" b="3"/>
          <a:stretch/>
        </p:blipFill>
        <p:spPr>
          <a:xfrm>
            <a:off x="3151911" y="321732"/>
            <a:ext cx="2845104" cy="4111323"/>
          </a:xfrm>
          <a:prstGeom prst="rect">
            <a:avLst/>
          </a:prstGeom>
        </p:spPr>
      </p:pic>
      <p:pic>
        <p:nvPicPr>
          <p:cNvPr id="5" name="Picture 4" descr="A herd of cattle grazing on a lush green field&#10;&#10;Description automatically generated">
            <a:extLst>
              <a:ext uri="{FF2B5EF4-FFF2-40B4-BE49-F238E27FC236}">
                <a16:creationId xmlns:a16="http://schemas.microsoft.com/office/drawing/2014/main" xmlns="" id="{FD4B5A54-ADEF-4D52-937E-B667CDF6B1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52" r="-3" b="5340"/>
          <a:stretch/>
        </p:blipFill>
        <p:spPr>
          <a:xfrm>
            <a:off x="6064632" y="321733"/>
            <a:ext cx="2848488" cy="2010552"/>
          </a:xfrm>
          <a:prstGeom prst="rect">
            <a:avLst/>
          </a:prstGeom>
        </p:spPr>
      </p:pic>
      <p:pic>
        <p:nvPicPr>
          <p:cNvPr id="6" name="Picture 5" descr="A goat standing on hay&#10;&#10;Description automatically generated">
            <a:extLst>
              <a:ext uri="{FF2B5EF4-FFF2-40B4-BE49-F238E27FC236}">
                <a16:creationId xmlns:a16="http://schemas.microsoft.com/office/drawing/2014/main" xmlns="" id="{784FB0C0-3CA8-4598-9826-BCA4E6913C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943" r="1" b="7990"/>
          <a:stretch/>
        </p:blipFill>
        <p:spPr>
          <a:xfrm>
            <a:off x="238225" y="2422097"/>
            <a:ext cx="2846070" cy="2013804"/>
          </a:xfrm>
          <a:prstGeom prst="rect">
            <a:avLst/>
          </a:prstGeom>
        </p:spPr>
      </p:pic>
      <p:pic>
        <p:nvPicPr>
          <p:cNvPr id="8" name="Picture 7" descr="A brown and white dog standing on top of a grass covered field&#10;&#10;Description automatically generated">
            <a:extLst>
              <a:ext uri="{FF2B5EF4-FFF2-40B4-BE49-F238E27FC236}">
                <a16:creationId xmlns:a16="http://schemas.microsoft.com/office/drawing/2014/main" xmlns="" id="{D2640427-A4D2-4615-B4E4-D61F91F1F3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14" r="11580" b="-1"/>
          <a:stretch/>
        </p:blipFill>
        <p:spPr>
          <a:xfrm>
            <a:off x="6062214" y="2431705"/>
            <a:ext cx="2848487" cy="200094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hicken standing on top of a grass covered field&#10;&#10;Description automatically generated">
            <a:extLst>
              <a:ext uri="{FF2B5EF4-FFF2-40B4-BE49-F238E27FC236}">
                <a16:creationId xmlns:a16="http://schemas.microsoft.com/office/drawing/2014/main" xmlns="" id="{F73F979B-E51A-4A6D-9128-1F9437244B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2" b="5807"/>
          <a:stretch/>
        </p:blipFill>
        <p:spPr>
          <a:xfrm>
            <a:off x="238225" y="4525716"/>
            <a:ext cx="284607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43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Farm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We are learning all about the farm in our Aistear (structured play) and SESE. </a:t>
            </a:r>
          </a:p>
          <a:p>
            <a:r>
              <a:rPr lang="en-GB" altLang="en-US" dirty="0"/>
              <a:t>Please choose </a:t>
            </a:r>
            <a:r>
              <a:rPr lang="en-GB" altLang="en-US" b="1" u="sng" dirty="0"/>
              <a:t>one activity a day </a:t>
            </a:r>
            <a:r>
              <a:rPr lang="en-GB" altLang="en-US" dirty="0"/>
              <a:t>and revise the activities you have already completed. </a:t>
            </a:r>
          </a:p>
          <a:p>
            <a:endParaRPr lang="en-GB" altLang="en-US" dirty="0"/>
          </a:p>
          <a:p>
            <a:endParaRPr lang="en-GB" altLang="en-US" dirty="0"/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F55E47-8588-4C84-B08F-B47EF9F28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69" y="3815599"/>
            <a:ext cx="7910862" cy="2639930"/>
          </a:xfrm>
          <a:prstGeom prst="rect">
            <a:avLst/>
          </a:prstGeom>
        </p:spPr>
      </p:pic>
      <p:pic>
        <p:nvPicPr>
          <p:cNvPr id="20" name="Graphic 19" descr="Cow">
            <a:extLst>
              <a:ext uri="{FF2B5EF4-FFF2-40B4-BE49-F238E27FC236}">
                <a16:creationId xmlns:a16="http://schemas.microsoft.com/office/drawing/2014/main" xmlns="" id="{40CBB97A-7BFC-4864-B266-724C40753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9369" y="388938"/>
            <a:ext cx="914400" cy="914400"/>
          </a:xfrm>
          <a:prstGeom prst="rect">
            <a:avLst/>
          </a:prstGeom>
        </p:spPr>
      </p:pic>
      <p:pic>
        <p:nvPicPr>
          <p:cNvPr id="22" name="Graphic 21" descr="Sheep">
            <a:extLst>
              <a:ext uri="{FF2B5EF4-FFF2-40B4-BE49-F238E27FC236}">
                <a16:creationId xmlns:a16="http://schemas.microsoft.com/office/drawing/2014/main" xmlns="" id="{2FDBE828-D40B-4CBA-B25F-4AC46FDAE8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84368" y="43000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80AEA8-C3F7-4C30-8EC3-41822F287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Spring time on the farm…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6C22FA4-E043-4B1F-848A-75A5A120D0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196752"/>
            <a:ext cx="4038600" cy="554461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77CE22-B793-46FE-974F-EA921CC16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83162"/>
          </a:xfrm>
        </p:spPr>
        <p:txBody>
          <a:bodyPr>
            <a:noAutofit/>
          </a:bodyPr>
          <a:lstStyle/>
          <a:p>
            <a:r>
              <a:rPr lang="en-IE" sz="2000" b="1" dirty="0">
                <a:solidFill>
                  <a:schemeClr val="tx1"/>
                </a:solidFill>
              </a:rPr>
              <a:t>How many animals can you see in the picture?</a:t>
            </a:r>
          </a:p>
          <a:p>
            <a:r>
              <a:rPr lang="en-IE" sz="2000" b="1" dirty="0">
                <a:solidFill>
                  <a:schemeClr val="tx1"/>
                </a:solidFill>
              </a:rPr>
              <a:t>Can you name the animals in the picture?</a:t>
            </a:r>
          </a:p>
          <a:p>
            <a:r>
              <a:rPr lang="en-IE" sz="2000" b="1" dirty="0">
                <a:solidFill>
                  <a:schemeClr val="tx1"/>
                </a:solidFill>
              </a:rPr>
              <a:t>Can you name the baby farm animals?</a:t>
            </a:r>
          </a:p>
          <a:p>
            <a:r>
              <a:rPr lang="en-IE" sz="2000" b="1" dirty="0">
                <a:solidFill>
                  <a:schemeClr val="tx1"/>
                </a:solidFill>
              </a:rPr>
              <a:t>Can you list some jobs a farmer does?</a:t>
            </a:r>
          </a:p>
          <a:p>
            <a:r>
              <a:rPr lang="en-IE" sz="2000" b="1" dirty="0">
                <a:solidFill>
                  <a:schemeClr val="tx1"/>
                </a:solidFill>
              </a:rPr>
              <a:t>Can you see any signs of Spring in this picture of the farm?</a:t>
            </a:r>
          </a:p>
          <a:p>
            <a:r>
              <a:rPr lang="en-IE" sz="2000" b="1" dirty="0">
                <a:solidFill>
                  <a:schemeClr val="tx1"/>
                </a:solidFill>
              </a:rPr>
              <a:t>What signs of Spring can you see around your house or in your garden? </a:t>
            </a:r>
          </a:p>
        </p:txBody>
      </p:sp>
      <p:pic>
        <p:nvPicPr>
          <p:cNvPr id="7" name="Graphic 6" descr="Flower without stem">
            <a:extLst>
              <a:ext uri="{FF2B5EF4-FFF2-40B4-BE49-F238E27FC236}">
                <a16:creationId xmlns:a16="http://schemas.microsoft.com/office/drawing/2014/main" xmlns="" id="{C598BF98-2774-4E12-878A-69E1B8A699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3528" y="137319"/>
            <a:ext cx="914400" cy="914400"/>
          </a:xfrm>
          <a:prstGeom prst="rect">
            <a:avLst/>
          </a:prstGeom>
        </p:spPr>
      </p:pic>
      <p:pic>
        <p:nvPicPr>
          <p:cNvPr id="9" name="Graphic 8" descr="Chick">
            <a:extLst>
              <a:ext uri="{FF2B5EF4-FFF2-40B4-BE49-F238E27FC236}">
                <a16:creationId xmlns:a16="http://schemas.microsoft.com/office/drawing/2014/main" xmlns="" id="{756547F6-1146-4FE2-89E1-8EA422B070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09547" y="920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4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34908DA2-F949-4F3B-B000-98211318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Farm animals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03C52F39-9B13-4852-8429-DD2D30F497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3352800"/>
          </a:xfrm>
        </p:spPr>
        <p:txBody>
          <a:bodyPr/>
          <a:lstStyle/>
          <a:p>
            <a:r>
              <a:rPr lang="en-IE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Watch this short video to learn about the animals you would find on the farm.</a:t>
            </a:r>
          </a:p>
          <a:p>
            <a:r>
              <a:rPr lang="en-IE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Learn also about where they live and the sounds each animals make. </a:t>
            </a:r>
          </a:p>
          <a:p>
            <a:r>
              <a:rPr lang="en-IE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https://www.sheppardsoftware.com/preschool/animals/farm/animalfarmmovie.htm</a:t>
            </a:r>
            <a:r>
              <a:rPr lang="en-IE" dirty="0">
                <a:solidFill>
                  <a:srgbClr val="0000FF"/>
                </a:solidFill>
              </a:rPr>
              <a:t> </a:t>
            </a:r>
            <a:endParaRPr lang="en-IE" dirty="0"/>
          </a:p>
        </p:txBody>
      </p:sp>
      <p:pic>
        <p:nvPicPr>
          <p:cNvPr id="9" name="Graphic 8" descr="Pig">
            <a:extLst>
              <a:ext uri="{FF2B5EF4-FFF2-40B4-BE49-F238E27FC236}">
                <a16:creationId xmlns:a16="http://schemas.microsoft.com/office/drawing/2014/main" xmlns="" id="{01E9E43E-B2AA-4D0C-84F4-2240A7E81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9552" y="298883"/>
            <a:ext cx="914400" cy="914400"/>
          </a:xfrm>
          <a:prstGeom prst="rect">
            <a:avLst/>
          </a:prstGeom>
        </p:spPr>
      </p:pic>
      <p:pic>
        <p:nvPicPr>
          <p:cNvPr id="11" name="Graphic 10" descr="Rooster">
            <a:extLst>
              <a:ext uri="{FF2B5EF4-FFF2-40B4-BE49-F238E27FC236}">
                <a16:creationId xmlns:a16="http://schemas.microsoft.com/office/drawing/2014/main" xmlns="" id="{E78AD747-5976-4390-B2E3-C4F05103E5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772400" y="3889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89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996857D-D337-43E5-8B27-0A2BCD6FC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Song: I Went to Visit a Farm One Day</a:t>
            </a:r>
            <a:br>
              <a:rPr lang="en-US" b="1" dirty="0"/>
            </a:br>
            <a:endParaRPr lang="en-I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337310-851F-44F1-9002-ABF7615B32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I went to visit a farm one day.</a:t>
            </a:r>
          </a:p>
          <a:p>
            <a:pPr marL="0" indent="0">
              <a:buNone/>
            </a:pPr>
            <a:r>
              <a:rPr lang="en-US" dirty="0"/>
              <a:t>I saw a cow across the way.</a:t>
            </a:r>
          </a:p>
          <a:p>
            <a:pPr marL="0" indent="0">
              <a:buNone/>
            </a:pPr>
            <a:r>
              <a:rPr lang="en-US" dirty="0"/>
              <a:t>And what do you think I heard it say?</a:t>
            </a:r>
          </a:p>
          <a:p>
            <a:pPr marL="0" indent="0">
              <a:buNone/>
            </a:pPr>
            <a:r>
              <a:rPr lang="en-US" dirty="0"/>
              <a:t>MOO, MOO, MOO.</a:t>
            </a:r>
          </a:p>
          <a:p>
            <a:pPr marL="0" indent="0">
              <a:buNone/>
            </a:pPr>
            <a:r>
              <a:rPr lang="en-US" dirty="0"/>
              <a:t>MOO, MOO, MOO.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I went to visit a farm one day.</a:t>
            </a:r>
          </a:p>
          <a:p>
            <a:pPr marL="0" indent="0">
              <a:buNone/>
            </a:pPr>
            <a:r>
              <a:rPr lang="en-US" dirty="0"/>
              <a:t>I saw a sheep across the way.</a:t>
            </a:r>
          </a:p>
          <a:p>
            <a:pPr marL="0" indent="0">
              <a:buNone/>
            </a:pPr>
            <a:r>
              <a:rPr lang="en-US" dirty="0"/>
              <a:t>And what do you think I heard it say?</a:t>
            </a:r>
          </a:p>
          <a:p>
            <a:pPr marL="0" indent="0">
              <a:buNone/>
            </a:pPr>
            <a:r>
              <a:rPr lang="en-US" dirty="0"/>
              <a:t>BAA, BAA, BAA.</a:t>
            </a:r>
          </a:p>
          <a:p>
            <a:pPr marL="0" indent="0">
              <a:buNone/>
            </a:pPr>
            <a:r>
              <a:rPr lang="en-US" dirty="0"/>
              <a:t>BAA, BAA, BAA.</a:t>
            </a:r>
          </a:p>
          <a:p>
            <a:endParaRPr lang="en-I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0C61FA16-D4F8-4D32-A403-09DB2096E6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I went to visit a farm one day.</a:t>
            </a:r>
          </a:p>
          <a:p>
            <a:pPr marL="0" indent="0">
              <a:buNone/>
            </a:pPr>
            <a:r>
              <a:rPr lang="en-US" dirty="0"/>
              <a:t>I saw a pig across the way.</a:t>
            </a:r>
          </a:p>
          <a:p>
            <a:pPr marL="0" indent="0">
              <a:buNone/>
            </a:pPr>
            <a:r>
              <a:rPr lang="en-US" dirty="0"/>
              <a:t>And what do you think I heard it say?</a:t>
            </a:r>
          </a:p>
          <a:p>
            <a:pPr marL="0" indent="0">
              <a:buNone/>
            </a:pPr>
            <a:r>
              <a:rPr lang="en-US" dirty="0"/>
              <a:t>OINK, OINK, OINK.</a:t>
            </a:r>
          </a:p>
          <a:p>
            <a:pPr marL="0" indent="0">
              <a:buNone/>
            </a:pPr>
            <a:r>
              <a:rPr lang="en-US" dirty="0"/>
              <a:t>OINK, OINK, OINK.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IE" sz="4500" b="1" u="sng" dirty="0">
                <a:hlinkClick r:id="rId2"/>
              </a:rPr>
              <a:t>Listen on… </a:t>
            </a:r>
          </a:p>
          <a:p>
            <a:pPr marL="0" indent="0">
              <a:buNone/>
            </a:pPr>
            <a:r>
              <a:rPr lang="en-IE" dirty="0">
                <a:hlinkClick r:id="rId2"/>
              </a:rPr>
              <a:t> </a:t>
            </a:r>
            <a:r>
              <a:rPr lang="en-IE" sz="3800" dirty="0">
                <a:hlinkClick r:id="rId2"/>
              </a:rPr>
              <a:t>https://www.topmarks.co.uk/Flash.aspx?bbc=i-went-to-visit-a-farm</a:t>
            </a:r>
            <a:r>
              <a:rPr lang="en-IE" sz="3800" dirty="0"/>
              <a:t> 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b="1" dirty="0">
                <a:solidFill>
                  <a:srgbClr val="FF0000"/>
                </a:solidFill>
              </a:rPr>
              <a:t>*Or why not sing one of our favourite songs… Old Mac Donald Had a Farm </a:t>
            </a:r>
            <a:r>
              <a:rPr lang="en-IE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https://supersimple.com/song/old-macdonald-had-a-farm-2018/</a:t>
            </a:r>
            <a:endParaRPr lang="en-IE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Action Button: Sound 7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xmlns="" id="{17E11D85-6074-4DB6-AE50-913DB846E524}"/>
              </a:ext>
            </a:extLst>
          </p:cNvPr>
          <p:cNvSpPr/>
          <p:nvPr/>
        </p:nvSpPr>
        <p:spPr>
          <a:xfrm>
            <a:off x="3928120" y="2852936"/>
            <a:ext cx="720080" cy="936104"/>
          </a:xfrm>
          <a:prstGeom prst="actionButtonSou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Graphic 9" descr="Music notes">
            <a:extLst>
              <a:ext uri="{FF2B5EF4-FFF2-40B4-BE49-F238E27FC236}">
                <a16:creationId xmlns:a16="http://schemas.microsoft.com/office/drawing/2014/main" xmlns="" id="{701A5F25-4852-41CE-A3DA-07541B7384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846138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EBA013-C8AF-4603-BC91-D81001BD6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5704977"/>
            <a:ext cx="914479" cy="914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B5FE89-80E9-4A5A-8A86-809F46363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7489" y="5704976"/>
            <a:ext cx="914479" cy="9144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8ADC178-F6D5-4E7E-AAE5-0DF8A2CED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5457" y="1056748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21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9271CB-24EF-4576-B8CA-C3F712BEF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/>
              <a:t>Storytime: Farmer Duck</a:t>
            </a:r>
            <a:endParaRPr lang="en-I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DBCA68-697E-4EEC-BE5D-12E9FDEC3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GB" sz="2800" dirty="0"/>
              <a:t>Watch the story of Farmer Duck on YouTube:</a:t>
            </a:r>
          </a:p>
          <a:p>
            <a:pPr lvl="1">
              <a:defRPr/>
            </a:pPr>
            <a:r>
              <a:rPr lang="en-GB" sz="2400" dirty="0">
                <a:hlinkClick r:id="rId2"/>
              </a:rPr>
              <a:t>https://www.youtube.com/watch?v=Gug6P8l1q6c</a:t>
            </a:r>
            <a:endParaRPr lang="en-GB" sz="2400" dirty="0"/>
          </a:p>
          <a:p>
            <a:pPr marL="457200" lvl="1" indent="0">
              <a:buFontTx/>
              <a:buNone/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Can you name all the jobs Farmer Duck did for the lazy farmer?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What animals did you see in the story?</a:t>
            </a:r>
          </a:p>
          <a:p>
            <a:pPr>
              <a:defRPr/>
            </a:pPr>
            <a:r>
              <a:rPr lang="en-GB" sz="2400" i="1" dirty="0">
                <a:solidFill>
                  <a:schemeClr val="tx1"/>
                </a:solidFill>
              </a:rPr>
              <a:t>Can you make a list of jobs that you could do around the house to help Mammy and Daddy?</a:t>
            </a:r>
          </a:p>
          <a:p>
            <a:pPr>
              <a:defRPr/>
            </a:pPr>
            <a:r>
              <a:rPr lang="en-GB" sz="2400" i="1" dirty="0">
                <a:solidFill>
                  <a:schemeClr val="tx1"/>
                </a:solidFill>
              </a:rPr>
              <a:t>Don’t forget to make some predictions about the story…</a:t>
            </a:r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FE61CA-DC5D-4CDA-9A15-7D02277D5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91" y="4744640"/>
            <a:ext cx="1888409" cy="211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FD1871-28D1-4628-B905-C8C00360F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04392"/>
            <a:ext cx="2193921" cy="1624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9A723E-BE37-4171-ABE0-A9336D43A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4977309"/>
            <a:ext cx="3019607" cy="1851365"/>
          </a:xfrm>
          <a:prstGeom prst="rect">
            <a:avLst/>
          </a:prstGeom>
        </p:spPr>
      </p:pic>
      <p:pic>
        <p:nvPicPr>
          <p:cNvPr id="8" name="Graphic 7" descr="Books">
            <a:extLst>
              <a:ext uri="{FF2B5EF4-FFF2-40B4-BE49-F238E27FC236}">
                <a16:creationId xmlns:a16="http://schemas.microsoft.com/office/drawing/2014/main" xmlns="" id="{5FFFFAC4-AFE4-4022-B67C-1722C84995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82560" y="594520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7397DA-D589-456D-992E-4F3CE8D1A0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4353" y="46970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03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EACE85-E626-4B50-8C8C-EE63E097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474146"/>
            <a:ext cx="7886695" cy="1197864"/>
          </a:xfrm>
        </p:spPr>
        <p:txBody>
          <a:bodyPr>
            <a:normAutofit/>
          </a:bodyPr>
          <a:lstStyle/>
          <a:p>
            <a:r>
              <a:rPr lang="en-IE" b="1" dirty="0"/>
              <a:t>I Spy with my little eye…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DF5FE34-0A41-407A-8D94-10FCF68F1D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356616" y="587238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15DB880-45C5-426E-BA34-9F1D0B3F7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0" r="14866" b="3"/>
          <a:stretch/>
        </p:blipFill>
        <p:spPr>
          <a:xfrm>
            <a:off x="626364" y="2002117"/>
            <a:ext cx="4661846" cy="417156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9F6BD5B5-3AFA-4E6E-BE8E-9F7D3BB62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9985" y="1501638"/>
            <a:ext cx="2867644" cy="4669508"/>
          </a:xfrm>
        </p:spPr>
        <p:txBody>
          <a:bodyPr anchor="ctr">
            <a:norm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 something that the animals eat</a:t>
            </a:r>
          </a:p>
          <a:p>
            <a:r>
              <a:rPr lang="en-US" sz="1700" dirty="0">
                <a:solidFill>
                  <a:schemeClr val="tx1"/>
                </a:solidFill>
              </a:rPr>
              <a:t>something that the farmer drives </a:t>
            </a:r>
          </a:p>
          <a:p>
            <a:r>
              <a:rPr lang="en-US" sz="1700" dirty="0">
                <a:solidFill>
                  <a:schemeClr val="tx1"/>
                </a:solidFill>
              </a:rPr>
              <a:t>something that starts with the sound ‘h’. Say the sound. </a:t>
            </a:r>
          </a:p>
          <a:p>
            <a:r>
              <a:rPr lang="en-US" sz="1700" dirty="0">
                <a:solidFill>
                  <a:schemeClr val="tx1"/>
                </a:solidFill>
              </a:rPr>
              <a:t>a place where some of the animals live </a:t>
            </a:r>
          </a:p>
          <a:p>
            <a:r>
              <a:rPr lang="en-US" sz="1700" dirty="0">
                <a:solidFill>
                  <a:schemeClr val="tx1"/>
                </a:solidFill>
              </a:rPr>
              <a:t>Something that starts with the sound ‘s’ and goes </a:t>
            </a:r>
            <a:r>
              <a:rPr lang="en-US" sz="1700" dirty="0" err="1">
                <a:solidFill>
                  <a:schemeClr val="tx1"/>
                </a:solidFill>
              </a:rPr>
              <a:t>baaa</a:t>
            </a:r>
            <a:r>
              <a:rPr lang="en-US" sz="1700" dirty="0">
                <a:solidFill>
                  <a:schemeClr val="tx1"/>
                </a:solidFill>
              </a:rPr>
              <a:t>. Practice the sound. </a:t>
            </a:r>
          </a:p>
          <a:p>
            <a:r>
              <a:rPr lang="en-US" sz="1700" dirty="0">
                <a:solidFill>
                  <a:schemeClr val="tx1"/>
                </a:solidFill>
              </a:rPr>
              <a:t>Now your turn… make your own!!!</a:t>
            </a:r>
          </a:p>
          <a:p>
            <a:endParaRPr lang="en-US" sz="1700" dirty="0">
              <a:solidFill>
                <a:schemeClr val="tx1"/>
              </a:solidFill>
            </a:endParaRPr>
          </a:p>
          <a:p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7" name="Graphic 6" descr="Eyes">
            <a:extLst>
              <a:ext uri="{FF2B5EF4-FFF2-40B4-BE49-F238E27FC236}">
                <a16:creationId xmlns:a16="http://schemas.microsoft.com/office/drawing/2014/main" xmlns="" id="{78C19111-BA8D-41F1-BAD5-4AE1E1F16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9164" y="707998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8C7442B-6C1A-41B2-B0FD-47F9DC6C4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155" y="587238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37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341D4B7-8A53-4C37-8E33-372EAB5776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6825" y="253548"/>
            <a:ext cx="4206701" cy="6102802"/>
          </a:xfrm>
          <a:prstGeom prst="rect">
            <a:avLst/>
          </a:prstGeom>
          <a:solidFill>
            <a:srgbClr val="AFABA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CFFFFE-1E51-475E-A376-CFBE869EC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962" y="420017"/>
            <a:ext cx="3801979" cy="57698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700" b="1" dirty="0">
                <a:solidFill>
                  <a:srgbClr val="00B050"/>
                </a:solidFill>
              </a:rPr>
              <a:t>1. Can you match these baby farm animals to their mothers? </a:t>
            </a:r>
            <a:br>
              <a:rPr lang="en-US" sz="4700" b="1" dirty="0">
                <a:solidFill>
                  <a:srgbClr val="00B050"/>
                </a:solidFill>
              </a:rPr>
            </a:br>
            <a:r>
              <a:rPr lang="en-US" sz="4700" b="1" dirty="0">
                <a:solidFill>
                  <a:srgbClr val="00B050"/>
                </a:solidFill>
              </a:rPr>
              <a:t>2. Can you name each of the animals and their babies?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30B15B-CFE8-4FE5-8F6E-666207C945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2268" y="253548"/>
            <a:ext cx="4388846" cy="6102802"/>
          </a:xfrm>
          <a:prstGeom prst="rect">
            <a:avLst/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B51AAA3-DDFE-48DE-AF38-BE32846EC4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136" y="420017"/>
            <a:ext cx="4149109" cy="5769864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Content Placeholder 3" descr="A close up of a piece of paper&#10;&#10;Description automatically generated">
            <a:extLst>
              <a:ext uri="{FF2B5EF4-FFF2-40B4-BE49-F238E27FC236}">
                <a16:creationId xmlns:a16="http://schemas.microsoft.com/office/drawing/2014/main" xmlns="" id="{CAA3C310-0CBC-4710-8526-70428DC47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920"/>
          <a:stretch/>
        </p:blipFill>
        <p:spPr>
          <a:xfrm>
            <a:off x="544280" y="740057"/>
            <a:ext cx="3664822" cy="5129784"/>
          </a:xfrm>
          <a:prstGeom prst="rect">
            <a:avLst/>
          </a:prstGeom>
        </p:spPr>
      </p:pic>
      <p:pic>
        <p:nvPicPr>
          <p:cNvPr id="6" name="Graphic 5" descr="Horse">
            <a:extLst>
              <a:ext uri="{FF2B5EF4-FFF2-40B4-BE49-F238E27FC236}">
                <a16:creationId xmlns:a16="http://schemas.microsoft.com/office/drawing/2014/main" xmlns="" id="{B8B26211-E718-408B-AC31-5E934E515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47332" y="210919"/>
            <a:ext cx="914400" cy="914400"/>
          </a:xfrm>
          <a:prstGeom prst="rect">
            <a:avLst/>
          </a:prstGeom>
        </p:spPr>
      </p:pic>
      <p:pic>
        <p:nvPicPr>
          <p:cNvPr id="8" name="Graphic 7" descr="Goat">
            <a:extLst>
              <a:ext uri="{FF2B5EF4-FFF2-40B4-BE49-F238E27FC236}">
                <a16:creationId xmlns:a16="http://schemas.microsoft.com/office/drawing/2014/main" xmlns="" id="{04612D32-B561-4EF9-A72B-E0A659A4E5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286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79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46F38E-D258-4900-9E5B-B69127EFF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Can you spot the difference?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D2411E2-B0E6-4935-88D1-8C6CCD62F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  <p:pic>
        <p:nvPicPr>
          <p:cNvPr id="6" name="Graphic 5" descr="Glasses">
            <a:extLst>
              <a:ext uri="{FF2B5EF4-FFF2-40B4-BE49-F238E27FC236}">
                <a16:creationId xmlns:a16="http://schemas.microsoft.com/office/drawing/2014/main" xmlns="" id="{A04D4FAC-372D-4CF8-AA58-57CC6341D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51520" y="0"/>
            <a:ext cx="914400" cy="914400"/>
          </a:xfrm>
          <a:prstGeom prst="rect">
            <a:avLst/>
          </a:prstGeom>
        </p:spPr>
      </p:pic>
      <p:pic>
        <p:nvPicPr>
          <p:cNvPr id="8" name="Graphic 7" descr="Eye">
            <a:extLst>
              <a:ext uri="{FF2B5EF4-FFF2-40B4-BE49-F238E27FC236}">
                <a16:creationId xmlns:a16="http://schemas.microsoft.com/office/drawing/2014/main" xmlns="" id="{94D30C36-8E41-4E2C-ADE3-58E9A414B6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04992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75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610</Words>
  <Application>Microsoft Office PowerPoint</Application>
  <PresentationFormat>On-screen Show (4:3)</PresentationFormat>
  <Paragraphs>80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The Farm </vt:lpstr>
      <vt:lpstr>Spring time on the farm…</vt:lpstr>
      <vt:lpstr>Farm animals </vt:lpstr>
      <vt:lpstr> Song: I Went to Visit a Farm One Day </vt:lpstr>
      <vt:lpstr>Storytime: Farmer Duck</vt:lpstr>
      <vt:lpstr>I Spy with my little eye…</vt:lpstr>
      <vt:lpstr>1. Can you match these baby farm animals to their mothers?  2. Can you name each of the animals and their babies? </vt:lpstr>
      <vt:lpstr>Can you spot the difference? </vt:lpstr>
      <vt:lpstr>Animals and their homes matching</vt:lpstr>
      <vt:lpstr>Make your own Aistear Stations…</vt:lpstr>
      <vt:lpstr>Some art ideas for Aistear </vt:lpstr>
      <vt:lpstr>Drawing: My favourite Farm Animals</vt:lpstr>
      <vt:lpstr>Some farm games to play</vt:lpstr>
      <vt:lpstr> Well done on learning lots about the farm!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shona</dc:creator>
  <cp:lastModifiedBy>Marina Boland</cp:lastModifiedBy>
  <cp:revision>6</cp:revision>
  <dcterms:created xsi:type="dcterms:W3CDTF">2020-04-16T17:48:36Z</dcterms:created>
  <dcterms:modified xsi:type="dcterms:W3CDTF">2020-04-17T11:29:31Z</dcterms:modified>
</cp:coreProperties>
</file>