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8"/>
  </p:notesMasterIdLst>
  <p:handoutMasterIdLst>
    <p:handoutMasterId r:id="rId19"/>
  </p:handoutMasterIdLst>
  <p:sldIdLst>
    <p:sldId id="256" r:id="rId5"/>
    <p:sldId id="266" r:id="rId6"/>
    <p:sldId id="262" r:id="rId7"/>
    <p:sldId id="273" r:id="rId8"/>
    <p:sldId id="274" r:id="rId9"/>
    <p:sldId id="271" r:id="rId10"/>
    <p:sldId id="263" r:id="rId11"/>
    <p:sldId id="264" r:id="rId12"/>
    <p:sldId id="276" r:id="rId13"/>
    <p:sldId id="275" r:id="rId14"/>
    <p:sldId id="265" r:id="rId15"/>
    <p:sldId id="277" r:id="rId16"/>
    <p:sldId id="268"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85" autoAdjust="0"/>
    <p:restoredTop sz="94712" autoAdjust="0"/>
  </p:normalViewPr>
  <p:slideViewPr>
    <p:cSldViewPr snapToGrid="0">
      <p:cViewPr varScale="1">
        <p:scale>
          <a:sx n="73" d="100"/>
          <a:sy n="73" d="100"/>
        </p:scale>
        <p:origin x="690" y="78"/>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6/14/2020</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6/14/2020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smtClean="0"/>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smtClean="0"/>
              <a:t>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smtClean="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smtClean="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smtClean="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smtClean="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smtClean="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smtClean="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smtClean="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Edit Master text styles</a:t>
            </a:r>
          </a:p>
          <a:p>
            <a:pPr lvl="1"/>
            <a:r>
              <a:rPr lang="en-US" noProof="0" smtClean="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Edit Master text styles</a:t>
            </a:r>
          </a:p>
          <a:p>
            <a:pPr lvl="1"/>
            <a:r>
              <a:rPr lang="en-US" noProof="0" smtClean="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smtClean="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ZU6Zk5_dj3s" TargetMode="External"/><Relationship Id="rId2" Type="http://schemas.openxmlformats.org/officeDocument/2006/relationships/slideLayout" Target="../slideLayouts/slideLayout8.xml"/><Relationship Id="rId1" Type="http://schemas.openxmlformats.org/officeDocument/2006/relationships/video" Target="https://www.youtube.com/embed/US7c9ASVfNc" TargetMode="External"/><Relationship Id="rId5" Type="http://schemas.openxmlformats.org/officeDocument/2006/relationships/image" Target="../media/image27.jp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hyperlink" Target="http://www.twinkl.ie/offe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9pRhgZ8Jffs" TargetMode="External"/><Relationship Id="rId2" Type="http://schemas.openxmlformats.org/officeDocument/2006/relationships/image" Target="../media/image2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fontScale="85000" lnSpcReduction="20000"/>
          </a:bodyPr>
          <a:lstStyle/>
          <a:p>
            <a:r>
              <a:rPr lang="en-US" dirty="0" smtClean="0"/>
              <a:t>15</a:t>
            </a:r>
            <a:r>
              <a:rPr lang="en-US" baseline="30000" dirty="0" smtClean="0"/>
              <a:t>th</a:t>
            </a:r>
            <a:r>
              <a:rPr lang="en-US" dirty="0" smtClean="0"/>
              <a:t> – 30</a:t>
            </a:r>
            <a:r>
              <a:rPr lang="en-US" baseline="30000" dirty="0" smtClean="0"/>
              <a:t>th</a:t>
            </a:r>
            <a:r>
              <a:rPr lang="en-US" dirty="0" smtClean="0"/>
              <a:t> June 2020</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normAutofit fontScale="90000"/>
          </a:bodyPr>
          <a:lstStyle/>
          <a:p>
            <a:r>
              <a:rPr lang="en-US" dirty="0" smtClean="0"/>
              <a:t>THE DEN</a:t>
            </a:r>
            <a:br>
              <a:rPr lang="en-US" dirty="0" smtClean="0"/>
            </a:br>
            <a:r>
              <a:rPr lang="en-US" sz="3100" dirty="0"/>
              <a:t>HOME-SCHOOL LINKS</a:t>
            </a:r>
            <a:r>
              <a:rPr lang="ru-RU" dirty="0"/>
              <a:t/>
            </a:r>
            <a:br>
              <a:rPr lang="ru-RU" dirty="0"/>
            </a:br>
            <a:endParaRPr lang="ru-RU" dirty="0"/>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p:txBody>
          <a:bodyPr/>
          <a:lstStyle/>
          <a:p>
            <a:r>
              <a:rPr lang="en-IE" dirty="0" smtClean="0"/>
              <a:t>Theme: The Seaside</a:t>
            </a:r>
            <a:endParaRPr lang="ru-RU" dirty="0"/>
          </a:p>
        </p:txBody>
      </p:sp>
      <p:pic>
        <p:nvPicPr>
          <p:cNvPr id="5" name="Picture Placeholder 4"/>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6037" r="6037"/>
          <a:stretch>
            <a:fillRect/>
          </a:stretch>
        </p:blipFill>
        <p:spPr/>
      </p:pic>
      <p:pic>
        <p:nvPicPr>
          <p:cNvPr id="6" name="Picture 5"/>
          <p:cNvPicPr>
            <a:picLocks noChangeAspect="1"/>
          </p:cNvPicPr>
          <p:nvPr/>
        </p:nvPicPr>
        <p:blipFill>
          <a:blip r:embed="rId3"/>
          <a:stretch>
            <a:fillRect/>
          </a:stretch>
        </p:blipFill>
        <p:spPr>
          <a:xfrm>
            <a:off x="3057737" y="4324642"/>
            <a:ext cx="4554973" cy="2393658"/>
          </a:xfrm>
          <a:prstGeom prst="rect">
            <a:avLst/>
          </a:prstGeom>
        </p:spPr>
      </p:pic>
    </p:spTree>
    <p:extLst>
      <p:ext uri="{BB962C8B-B14F-4D97-AF65-F5344CB8AC3E}">
        <p14:creationId xmlns:p14="http://schemas.microsoft.com/office/powerpoint/2010/main" val="3997746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5385097" y="133174"/>
            <a:ext cx="6420903" cy="585605"/>
          </a:xfrm>
        </p:spPr>
        <p:txBody>
          <a:bodyPr/>
          <a:lstStyle/>
          <a:p>
            <a:r>
              <a:rPr lang="en-IE" sz="2000" dirty="0">
                <a:hlinkClick r:id="rId3"/>
              </a:rPr>
              <a:t>https://www.youtube.com/watch?v=ZU6Zk5_dj3s</a:t>
            </a:r>
            <a:endParaRPr lang="en-IE" sz="2000" dirty="0"/>
          </a:p>
          <a:p>
            <a:endParaRPr lang="en-US" sz="2000" b="0" noProof="0" dirty="0"/>
          </a:p>
        </p:txBody>
      </p:sp>
      <p:sp>
        <p:nvSpPr>
          <p:cNvPr id="3" name="Slide Number Placeholder 2"/>
          <p:cNvSpPr>
            <a:spLocks noGrp="1"/>
          </p:cNvSpPr>
          <p:nvPr>
            <p:ph type="sldNum" sz="quarter" idx="12"/>
          </p:nvPr>
        </p:nvSpPr>
        <p:spPr/>
        <p:txBody>
          <a:bodyPr/>
          <a:lstStyle/>
          <a:p>
            <a:fld id="{98C0CDE5-970C-4CC4-BF43-0DA127E73E82}" type="slidenum">
              <a:rPr lang="en-US" noProof="0" smtClean="0"/>
              <a:t>10</a:t>
            </a:fld>
            <a:endParaRPr lang="en-US" noProof="0" dirty="0"/>
          </a:p>
        </p:txBody>
      </p:sp>
      <p:sp>
        <p:nvSpPr>
          <p:cNvPr id="4" name="Text Placeholder 3"/>
          <p:cNvSpPr>
            <a:spLocks noGrp="1"/>
          </p:cNvSpPr>
          <p:nvPr>
            <p:ph type="body" sz="half" idx="2"/>
          </p:nvPr>
        </p:nvSpPr>
        <p:spPr>
          <a:xfrm>
            <a:off x="494969" y="2211420"/>
            <a:ext cx="3055579" cy="3734403"/>
          </a:xfrm>
        </p:spPr>
        <p:txBody>
          <a:bodyPr>
            <a:normAutofit fontScale="92500" lnSpcReduction="20000"/>
          </a:bodyPr>
          <a:lstStyle/>
          <a:p>
            <a:r>
              <a:rPr lang="en-IE" sz="2200" dirty="0" smtClean="0">
                <a:latin typeface="+mj-lt"/>
              </a:rPr>
              <a:t>While tapping out a rhythm you can say these phrases:</a:t>
            </a:r>
          </a:p>
          <a:p>
            <a:r>
              <a:rPr lang="en-IE" sz="2200" dirty="0" smtClean="0">
                <a:latin typeface="+mj-lt"/>
              </a:rPr>
              <a:t>“I like </a:t>
            </a:r>
            <a:r>
              <a:rPr lang="en-IE" sz="2200" dirty="0" err="1" smtClean="0">
                <a:latin typeface="+mj-lt"/>
              </a:rPr>
              <a:t>cof</a:t>
            </a:r>
            <a:r>
              <a:rPr lang="en-IE" sz="2200" dirty="0" smtClean="0">
                <a:latin typeface="+mj-lt"/>
              </a:rPr>
              <a:t>-fee, I like tea”</a:t>
            </a:r>
          </a:p>
          <a:p>
            <a:r>
              <a:rPr lang="en-IE" sz="2200" dirty="0" smtClean="0">
                <a:latin typeface="+mj-lt"/>
              </a:rPr>
              <a:t>“That is o-kay with me”</a:t>
            </a:r>
          </a:p>
          <a:p>
            <a:r>
              <a:rPr lang="en-IE" sz="2200" dirty="0" smtClean="0">
                <a:latin typeface="+mj-lt"/>
              </a:rPr>
              <a:t>(one beat for every syllable)</a:t>
            </a:r>
          </a:p>
          <a:p>
            <a:r>
              <a:rPr lang="en-IE" sz="2200" dirty="0" smtClean="0">
                <a:latin typeface="+mj-lt"/>
              </a:rPr>
              <a:t>Can you make your own rhythms or tap along to your favourite songs?</a:t>
            </a:r>
          </a:p>
          <a:p>
            <a:endParaRPr lang="en-IE" dirty="0"/>
          </a:p>
        </p:txBody>
      </p:sp>
      <p:sp>
        <p:nvSpPr>
          <p:cNvPr id="6" name="Title 5"/>
          <p:cNvSpPr>
            <a:spLocks noGrp="1"/>
          </p:cNvSpPr>
          <p:nvPr>
            <p:ph type="title"/>
          </p:nvPr>
        </p:nvSpPr>
        <p:spPr/>
        <p:txBody>
          <a:bodyPr>
            <a:normAutofit/>
          </a:bodyPr>
          <a:lstStyle/>
          <a:p>
            <a:r>
              <a:rPr lang="en-IE" dirty="0" smtClean="0"/>
              <a:t>MUSIC </a:t>
            </a:r>
            <a:r>
              <a:rPr lang="en-IE" sz="2800" dirty="0" smtClean="0"/>
              <a:t>Percussion</a:t>
            </a:r>
            <a:endParaRPr lang="en-IE" sz="2800" dirty="0"/>
          </a:p>
        </p:txBody>
      </p:sp>
      <p:sp>
        <p:nvSpPr>
          <p:cNvPr id="9" name="TextBox 8"/>
          <p:cNvSpPr txBox="1"/>
          <p:nvPr/>
        </p:nvSpPr>
        <p:spPr>
          <a:xfrm>
            <a:off x="4114800" y="888274"/>
            <a:ext cx="2978331" cy="3693319"/>
          </a:xfrm>
          <a:prstGeom prst="rect">
            <a:avLst/>
          </a:prstGeom>
          <a:noFill/>
        </p:spPr>
        <p:txBody>
          <a:bodyPr wrap="square" rtlCol="0">
            <a:spAutoFit/>
          </a:bodyPr>
          <a:lstStyle/>
          <a:p>
            <a:pPr algn="ctr"/>
            <a:r>
              <a:rPr lang="en-IE" dirty="0" smtClean="0">
                <a:latin typeface="+mj-lt"/>
              </a:rPr>
              <a:t>Check out this cool video by the group STOMP who make music simply by tapping rhythms on everyday objects.  What different household items can you see? Could you find some things at home to make a rhythm with? A pot? What sound can you make by running a wooden spoon along a radiator? </a:t>
            </a:r>
            <a:endParaRPr lang="en-IE" dirty="0">
              <a:latin typeface="+mj-lt"/>
            </a:endParaRPr>
          </a:p>
        </p:txBody>
      </p:sp>
      <p:pic>
        <p:nvPicPr>
          <p:cNvPr id="10" name="US7c9ASVfNc"/>
          <p:cNvPicPr>
            <a:picLocks noRot="1" noChangeAspect="1"/>
          </p:cNvPicPr>
          <p:nvPr>
            <a:videoFile r:link="rId1"/>
          </p:nvPr>
        </p:nvPicPr>
        <p:blipFill>
          <a:blip r:embed="rId4"/>
          <a:stretch>
            <a:fillRect/>
          </a:stretch>
        </p:blipFill>
        <p:spPr>
          <a:xfrm>
            <a:off x="7332128" y="875348"/>
            <a:ext cx="4572000" cy="25717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8471" y="4389586"/>
            <a:ext cx="3988003" cy="2233282"/>
          </a:xfrm>
          <a:prstGeom prst="rect">
            <a:avLst/>
          </a:prstGeom>
        </p:spPr>
      </p:pic>
    </p:spTree>
    <p:extLst>
      <p:ext uri="{BB962C8B-B14F-4D97-AF65-F5344CB8AC3E}">
        <p14:creationId xmlns:p14="http://schemas.microsoft.com/office/powerpoint/2010/main" val="3999493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E495B20-FF2C-4679-89D6-BE7A90DA9F73}"/>
              </a:ext>
            </a:extLst>
          </p:cNvPr>
          <p:cNvSpPr>
            <a:spLocks noGrp="1"/>
          </p:cNvSpPr>
          <p:nvPr>
            <p:ph type="body" idx="1"/>
          </p:nvPr>
        </p:nvSpPr>
        <p:spPr>
          <a:xfrm>
            <a:off x="1173681" y="1822634"/>
            <a:ext cx="4593600" cy="1149963"/>
          </a:xfrm>
        </p:spPr>
        <p:txBody>
          <a:bodyPr>
            <a:normAutofit/>
          </a:bodyPr>
          <a:lstStyle/>
          <a:p>
            <a:r>
              <a:rPr lang="en-US" sz="1600" b="0" u="sng" dirty="0" smtClean="0">
                <a:solidFill>
                  <a:schemeClr val="accent4">
                    <a:lumMod val="50000"/>
                  </a:schemeClr>
                </a:solidFill>
                <a:latin typeface="+mn-lt"/>
              </a:rPr>
              <a:t>                                                           </a:t>
            </a:r>
            <a:endParaRPr lang="en-US" sz="1600" b="0" u="sng" dirty="0">
              <a:solidFill>
                <a:schemeClr val="accent4">
                  <a:lumMod val="50000"/>
                </a:schemeClr>
              </a:solidFill>
              <a:latin typeface="+mn-lt"/>
            </a:endParaRPr>
          </a:p>
        </p:txBody>
      </p:sp>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11</a:t>
            </a:fld>
            <a:endParaRPr lang="en-US" dirty="0"/>
          </a:p>
        </p:txBody>
      </p:sp>
      <p:sp>
        <p:nvSpPr>
          <p:cNvPr id="15" name="Title 14"/>
          <p:cNvSpPr>
            <a:spLocks noGrp="1"/>
          </p:cNvSpPr>
          <p:nvPr>
            <p:ph type="title"/>
          </p:nvPr>
        </p:nvSpPr>
        <p:spPr>
          <a:xfrm rot="-360000">
            <a:off x="762296" y="803277"/>
            <a:ext cx="3923299" cy="1042492"/>
          </a:xfrm>
        </p:spPr>
        <p:txBody>
          <a:bodyPr>
            <a:normAutofit/>
          </a:bodyPr>
          <a:lstStyle/>
          <a:p>
            <a:r>
              <a:rPr lang="en-IE" sz="3200" dirty="0" smtClean="0"/>
              <a:t>Maths/Numeracy</a:t>
            </a:r>
            <a:endParaRPr lang="en-IE" sz="3200" dirty="0"/>
          </a:p>
        </p:txBody>
      </p:sp>
      <p:sp>
        <p:nvSpPr>
          <p:cNvPr id="17" name="Text Placeholder 16"/>
          <p:cNvSpPr>
            <a:spLocks noGrp="1"/>
          </p:cNvSpPr>
          <p:nvPr>
            <p:ph type="body" idx="13"/>
          </p:nvPr>
        </p:nvSpPr>
        <p:spPr>
          <a:xfrm>
            <a:off x="6222405" y="2047962"/>
            <a:ext cx="5076010" cy="600075"/>
          </a:xfrm>
        </p:spPr>
        <p:txBody>
          <a:bodyPr/>
          <a:lstStyle/>
          <a:p>
            <a:pPr algn="ctr"/>
            <a:r>
              <a:rPr lang="en-IE" dirty="0" smtClean="0"/>
              <a:t>                               </a:t>
            </a:r>
            <a:endParaRPr lang="en-IE" dirty="0"/>
          </a:p>
        </p:txBody>
      </p:sp>
      <p:sp>
        <p:nvSpPr>
          <p:cNvPr id="18" name="Content Placeholder 17"/>
          <p:cNvSpPr>
            <a:spLocks noGrp="1"/>
          </p:cNvSpPr>
          <p:nvPr>
            <p:ph sz="half" idx="14"/>
          </p:nvPr>
        </p:nvSpPr>
        <p:spPr>
          <a:xfrm>
            <a:off x="5792649" y="3440989"/>
            <a:ext cx="5073411" cy="2311872"/>
          </a:xfrm>
        </p:spPr>
        <p:txBody>
          <a:bodyPr/>
          <a:lstStyle/>
          <a:p>
            <a:pPr marL="0" indent="0">
              <a:buNone/>
            </a:pPr>
            <a:r>
              <a:rPr lang="en-IE" dirty="0" smtClean="0"/>
              <a:t>                                                 </a:t>
            </a:r>
            <a:endParaRPr lang="en-IE" dirty="0"/>
          </a:p>
        </p:txBody>
      </p:sp>
      <p:sp>
        <p:nvSpPr>
          <p:cNvPr id="19" name="Text Placeholder 18"/>
          <p:cNvSpPr>
            <a:spLocks noGrp="1"/>
          </p:cNvSpPr>
          <p:nvPr>
            <p:ph type="body" idx="15"/>
          </p:nvPr>
        </p:nvSpPr>
        <p:spPr>
          <a:xfrm>
            <a:off x="6428509" y="4966167"/>
            <a:ext cx="4424962" cy="1891833"/>
          </a:xfrm>
        </p:spPr>
        <p:txBody>
          <a:bodyPr>
            <a:noAutofit/>
          </a:bodyPr>
          <a:lstStyle/>
          <a:p>
            <a:r>
              <a:rPr lang="en-IE" sz="1800" dirty="0" smtClean="0">
                <a:latin typeface="+mj-lt"/>
              </a:rPr>
              <a:t>                                                                 There are lots of opportunities for Maths when you are out and about during the holidays.  Ask your child to count out exact money needed, tell the time, count seashells or footsteps etc. </a:t>
            </a:r>
            <a:endParaRPr lang="en-IE" sz="1800" dirty="0">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688" y="4488212"/>
            <a:ext cx="4492069" cy="22531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000" y="2262088"/>
            <a:ext cx="5408157" cy="2704079"/>
          </a:xfrm>
          <a:prstGeom prst="rect">
            <a:avLst/>
          </a:prstGeom>
        </p:spPr>
      </p:pic>
      <p:sp>
        <p:nvSpPr>
          <p:cNvPr id="8" name="Rectangle 7"/>
          <p:cNvSpPr/>
          <p:nvPr/>
        </p:nvSpPr>
        <p:spPr>
          <a:xfrm>
            <a:off x="5710000" y="698523"/>
            <a:ext cx="6096000" cy="1477328"/>
          </a:xfrm>
          <a:prstGeom prst="rect">
            <a:avLst/>
          </a:prstGeom>
        </p:spPr>
        <p:txBody>
          <a:bodyPr>
            <a:spAutoFit/>
          </a:bodyPr>
          <a:lstStyle/>
          <a:p>
            <a:r>
              <a:rPr lang="en-IE" dirty="0"/>
              <a:t>Twinkl.ie are still offering all parents FREE Ultimate membership.  Simply go to </a:t>
            </a:r>
            <a:r>
              <a:rPr lang="en-IE" dirty="0">
                <a:solidFill>
                  <a:schemeClr val="accent4">
                    <a:lumMod val="50000"/>
                  </a:schemeClr>
                </a:solidFill>
                <a:hlinkClick r:id="rId4"/>
              </a:rPr>
              <a:t>www.twinkl.ie/offer</a:t>
            </a:r>
            <a:r>
              <a:rPr lang="en-IE" dirty="0">
                <a:solidFill>
                  <a:schemeClr val="accent4">
                    <a:lumMod val="50000"/>
                  </a:schemeClr>
                </a:solidFill>
              </a:rPr>
              <a:t> </a:t>
            </a:r>
            <a:r>
              <a:rPr lang="en-IE" dirty="0"/>
              <a:t>and enter the code IRLTWINKLHELPS.</a:t>
            </a:r>
          </a:p>
          <a:p>
            <a:r>
              <a:rPr lang="en-IE" dirty="0"/>
              <a:t>There are </a:t>
            </a:r>
            <a:r>
              <a:rPr lang="en-IE" dirty="0" smtClean="0"/>
              <a:t>many </a:t>
            </a:r>
            <a:r>
              <a:rPr lang="en-IE" dirty="0"/>
              <a:t>resources for Maths with a seaside </a:t>
            </a:r>
            <a:r>
              <a:rPr lang="en-IE" dirty="0" smtClean="0"/>
              <a:t>theme, </a:t>
            </a:r>
            <a:r>
              <a:rPr lang="en-IE" dirty="0"/>
              <a:t>like the examples below.</a:t>
            </a:r>
          </a:p>
        </p:txBody>
      </p:sp>
      <p:pic>
        <p:nvPicPr>
          <p:cNvPr id="3076" name="Picture 4" descr="The Seaside Maths Primary Resources, beach, sun, sand - Pag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1019238" y="2262088"/>
            <a:ext cx="4497045" cy="225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82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92500" lnSpcReduction="20000"/>
          </a:bodyPr>
          <a:lstStyle/>
          <a:p>
            <a:r>
              <a:rPr lang="en-IE" dirty="0" smtClean="0"/>
              <a:t>Sailing boat scene made from fabric/material.</a:t>
            </a:r>
            <a:endParaRPr lang="en-IE" dirty="0"/>
          </a:p>
        </p:txBody>
      </p:sp>
      <p:sp>
        <p:nvSpPr>
          <p:cNvPr id="4" name="Footer Placeholder 3"/>
          <p:cNvSpPr>
            <a:spLocks noGrp="1"/>
          </p:cNvSpPr>
          <p:nvPr>
            <p:ph type="ftr" sz="quarter" idx="11"/>
          </p:nvPr>
        </p:nvSpPr>
        <p:spPr/>
        <p:txBody>
          <a:bodyPr/>
          <a:lstStyle/>
          <a:p>
            <a:r>
              <a:rPr lang="en-US" noProof="0" smtClean="0"/>
              <a:t>ADD A FOOTER</a:t>
            </a:r>
            <a:endParaRPr lang="en-US" noProof="0" dirty="0"/>
          </a:p>
        </p:txBody>
      </p:sp>
      <p:sp>
        <p:nvSpPr>
          <p:cNvPr id="5" name="Slide Number Placeholder 4"/>
          <p:cNvSpPr>
            <a:spLocks noGrp="1"/>
          </p:cNvSpPr>
          <p:nvPr>
            <p:ph type="sldNum" sz="quarter" idx="12"/>
          </p:nvPr>
        </p:nvSpPr>
        <p:spPr/>
        <p:txBody>
          <a:bodyPr/>
          <a:lstStyle/>
          <a:p>
            <a:fld id="{98C0CDE5-970C-4CC4-BF43-0DA127E73E82}" type="slidenum">
              <a:rPr lang="en-US" noProof="0" smtClean="0"/>
              <a:t>12</a:t>
            </a:fld>
            <a:endParaRPr lang="en-US" noProof="0" dirty="0"/>
          </a:p>
        </p:txBody>
      </p:sp>
      <p:sp>
        <p:nvSpPr>
          <p:cNvPr id="6" name="Title 5"/>
          <p:cNvSpPr>
            <a:spLocks noGrp="1"/>
          </p:cNvSpPr>
          <p:nvPr>
            <p:ph type="title"/>
          </p:nvPr>
        </p:nvSpPr>
        <p:spPr/>
        <p:txBody>
          <a:bodyPr>
            <a:normAutofit fontScale="90000"/>
          </a:bodyPr>
          <a:lstStyle/>
          <a:p>
            <a:r>
              <a:rPr lang="en-IE" dirty="0" smtClean="0"/>
              <a:t>Art</a:t>
            </a:r>
            <a:r>
              <a:rPr lang="en-IE" sz="3200" dirty="0" smtClean="0"/>
              <a:t>…some seaside art ideas</a:t>
            </a:r>
            <a:endParaRPr lang="en-IE" sz="3200" dirty="0"/>
          </a:p>
        </p:txBody>
      </p:sp>
      <p:sp>
        <p:nvSpPr>
          <p:cNvPr id="7" name="Text Placeholder 6"/>
          <p:cNvSpPr>
            <a:spLocks noGrp="1"/>
          </p:cNvSpPr>
          <p:nvPr>
            <p:ph type="body" idx="13"/>
          </p:nvPr>
        </p:nvSpPr>
        <p:spPr>
          <a:xfrm>
            <a:off x="6087733" y="2579932"/>
            <a:ext cx="5076010" cy="600075"/>
          </a:xfrm>
        </p:spPr>
        <p:txBody>
          <a:bodyPr>
            <a:normAutofit fontScale="85000" lnSpcReduction="20000"/>
          </a:bodyPr>
          <a:lstStyle/>
          <a:p>
            <a:r>
              <a:rPr lang="en-IE" dirty="0" smtClean="0"/>
              <a:t>Make a beach scene by cutting and sticking coloured paper. </a:t>
            </a:r>
            <a:endParaRPr lang="en-IE" dirty="0"/>
          </a:p>
        </p:txBody>
      </p:sp>
      <p:sp>
        <p:nvSpPr>
          <p:cNvPr id="9" name="Text Placeholder 8"/>
          <p:cNvSpPr>
            <a:spLocks noGrp="1"/>
          </p:cNvSpPr>
          <p:nvPr>
            <p:ph type="body" idx="15"/>
          </p:nvPr>
        </p:nvSpPr>
        <p:spPr>
          <a:xfrm>
            <a:off x="5807964" y="978433"/>
            <a:ext cx="5202936" cy="1115568"/>
          </a:xfrm>
        </p:spPr>
        <p:txBody>
          <a:bodyPr/>
          <a:lstStyle/>
          <a:p>
            <a:pPr algn="ctr"/>
            <a:r>
              <a:rPr lang="en-IE" dirty="0" smtClean="0">
                <a:latin typeface="+mj-lt"/>
              </a:rPr>
              <a:t>We would love to see pictures of your</a:t>
            </a:r>
          </a:p>
          <a:p>
            <a:pPr algn="ctr"/>
            <a:r>
              <a:rPr lang="en-IE" dirty="0" smtClean="0">
                <a:latin typeface="+mj-lt"/>
              </a:rPr>
              <a:t>amazing art work!</a:t>
            </a:r>
            <a:endParaRPr lang="en-IE" dirty="0">
              <a:latin typeface="+mj-lt"/>
            </a:endParaRPr>
          </a:p>
        </p:txBody>
      </p:sp>
      <p:pic>
        <p:nvPicPr>
          <p:cNvPr id="10" name="Picture 10" descr="Flotilla Collag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79399" y="3248024"/>
            <a:ext cx="5346939" cy="34702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art #craft for my neighbor #kids #school #project #beach … | Flickr"/>
          <p:cNvPicPr>
            <a:picLocks noGrp="1" noChangeAspect="1" noChangeArrowheads="1"/>
          </p:cNvPicPr>
          <p:nvPr>
            <p:ph sz="half" idx="14"/>
          </p:nvPr>
        </p:nvPicPr>
        <p:blipFill>
          <a:blip r:embed="rId3">
            <a:extLst>
              <a:ext uri="{28A0092B-C50C-407E-A947-70E740481C1C}">
                <a14:useLocalDpi xmlns:a14="http://schemas.microsoft.com/office/drawing/2010/main" val="0"/>
              </a:ext>
            </a:extLst>
          </a:blip>
          <a:srcRect t="16530" b="16530"/>
          <a:stretch>
            <a:fillRect/>
          </a:stretch>
        </p:blipFill>
        <p:spPr bwMode="auto">
          <a:xfrm>
            <a:off x="6087578" y="3196881"/>
            <a:ext cx="4923322" cy="329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067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973807" y="5945823"/>
            <a:ext cx="2639323" cy="365125"/>
          </a:xfrm>
        </p:spPr>
        <p:txBody>
          <a:bodyPr/>
          <a:lstStyle/>
          <a:p>
            <a:r>
              <a:rPr lang="en-US" dirty="0"/>
              <a:t> </a:t>
            </a:r>
            <a:r>
              <a:rPr lang="en-US" dirty="0" smtClean="0"/>
              <a:t>                               </a:t>
            </a:r>
            <a:endParaRPr lang="en-US" noProof="0" dirty="0"/>
          </a:p>
        </p:txBody>
      </p:sp>
      <p:sp>
        <p:nvSpPr>
          <p:cNvPr id="5" name="Slide Number Placeholder 4"/>
          <p:cNvSpPr>
            <a:spLocks noGrp="1"/>
          </p:cNvSpPr>
          <p:nvPr>
            <p:ph type="sldNum" sz="quarter" idx="12"/>
          </p:nvPr>
        </p:nvSpPr>
        <p:spPr/>
        <p:txBody>
          <a:bodyPr/>
          <a:lstStyle/>
          <a:p>
            <a:fld id="{98C0CDE5-970C-4CC4-BF43-0DA127E73E82}" type="slidenum">
              <a:rPr lang="en-US" noProof="0" smtClean="0"/>
              <a:t>13</a:t>
            </a:fld>
            <a:endParaRPr lang="en-US" noProof="0" dirty="0"/>
          </a:p>
        </p:txBody>
      </p:sp>
      <p:sp>
        <p:nvSpPr>
          <p:cNvPr id="10" name="Title 9"/>
          <p:cNvSpPr>
            <a:spLocks noGrp="1"/>
          </p:cNvSpPr>
          <p:nvPr>
            <p:ph type="title"/>
          </p:nvPr>
        </p:nvSpPr>
        <p:spPr/>
        <p:txBody>
          <a:bodyPr/>
          <a:lstStyle/>
          <a:p>
            <a:r>
              <a:rPr lang="en-IE" dirty="0" smtClean="0"/>
              <a:t> </a:t>
            </a:r>
            <a:r>
              <a:rPr lang="en-IE" dirty="0"/>
              <a:t>And finally….</a:t>
            </a:r>
            <a:br>
              <a:rPr lang="en-IE" dirty="0"/>
            </a:br>
            <a:r>
              <a:rPr lang="en-IE" dirty="0" smtClean="0"/>
              <a:t>                    </a:t>
            </a:r>
            <a:endParaRPr lang="en-IE" dirty="0"/>
          </a:p>
        </p:txBody>
      </p:sp>
      <p:sp>
        <p:nvSpPr>
          <p:cNvPr id="11" name="Subtitle 10"/>
          <p:cNvSpPr>
            <a:spLocks noGrp="1"/>
          </p:cNvSpPr>
          <p:nvPr>
            <p:ph idx="1"/>
          </p:nvPr>
        </p:nvSpPr>
        <p:spPr>
          <a:xfrm>
            <a:off x="1251302" y="1295628"/>
            <a:ext cx="10442575" cy="5015320"/>
          </a:xfrm>
        </p:spPr>
        <p:txBody>
          <a:bodyPr>
            <a:normAutofit/>
          </a:bodyPr>
          <a:lstStyle/>
          <a:p>
            <a:pPr marL="0" indent="0" algn="ctr">
              <a:buNone/>
            </a:pPr>
            <a:endParaRPr lang="en-US" sz="1900" dirty="0" smtClean="0">
              <a:solidFill>
                <a:schemeClr val="accent4">
                  <a:lumMod val="50000"/>
                </a:schemeClr>
              </a:solidFill>
              <a:latin typeface="+mj-lt"/>
            </a:endParaRPr>
          </a:p>
          <a:p>
            <a:pPr marL="0" indent="0" algn="ctr">
              <a:buNone/>
            </a:pPr>
            <a:endParaRPr lang="en-US" sz="1900" dirty="0">
              <a:solidFill>
                <a:schemeClr val="accent4">
                  <a:lumMod val="50000"/>
                </a:schemeClr>
              </a:solidFill>
              <a:latin typeface="+mj-lt"/>
            </a:endParaRPr>
          </a:p>
          <a:p>
            <a:pPr marL="0" indent="0" algn="ctr">
              <a:buNone/>
            </a:pPr>
            <a:endParaRPr lang="en-US" sz="1900" dirty="0" smtClean="0">
              <a:solidFill>
                <a:schemeClr val="accent4">
                  <a:lumMod val="50000"/>
                </a:schemeClr>
              </a:solidFill>
              <a:latin typeface="+mj-lt"/>
            </a:endParaRPr>
          </a:p>
          <a:p>
            <a:pPr marL="0" indent="0" algn="ctr">
              <a:buNone/>
            </a:pPr>
            <a:endParaRPr lang="en-US" sz="1900" dirty="0">
              <a:solidFill>
                <a:schemeClr val="accent4">
                  <a:lumMod val="50000"/>
                </a:schemeClr>
              </a:solidFill>
              <a:latin typeface="+mj-lt"/>
            </a:endParaRPr>
          </a:p>
          <a:p>
            <a:pPr marL="0" indent="0" algn="ctr">
              <a:buNone/>
            </a:pPr>
            <a:endParaRPr lang="en-US" sz="1900" dirty="0" smtClean="0">
              <a:solidFill>
                <a:schemeClr val="accent4">
                  <a:lumMod val="50000"/>
                </a:schemeClr>
              </a:solidFill>
              <a:latin typeface="+mj-lt"/>
            </a:endParaRPr>
          </a:p>
          <a:p>
            <a:pPr marL="0" indent="0" algn="ctr">
              <a:buNone/>
            </a:pPr>
            <a:endParaRPr lang="en-US" sz="1900" dirty="0">
              <a:solidFill>
                <a:schemeClr val="accent4">
                  <a:lumMod val="50000"/>
                </a:schemeClr>
              </a:solidFill>
              <a:latin typeface="+mj-lt"/>
            </a:endParaRPr>
          </a:p>
          <a:p>
            <a:pPr marL="0" indent="0" algn="ctr">
              <a:buNone/>
            </a:pPr>
            <a:endParaRPr lang="en-US" sz="1900" dirty="0" smtClean="0">
              <a:solidFill>
                <a:schemeClr val="accent4">
                  <a:lumMod val="50000"/>
                </a:schemeClr>
              </a:solidFill>
              <a:latin typeface="+mj-lt"/>
            </a:endParaRPr>
          </a:p>
          <a:p>
            <a:pPr marL="0" indent="0" algn="ctr">
              <a:buNone/>
            </a:pPr>
            <a:endParaRPr lang="en-US" sz="1900" dirty="0">
              <a:solidFill>
                <a:schemeClr val="accent4">
                  <a:lumMod val="50000"/>
                </a:schemeClr>
              </a:solidFill>
              <a:latin typeface="+mj-lt"/>
            </a:endParaRPr>
          </a:p>
          <a:p>
            <a:pPr marL="0" indent="0" algn="ctr">
              <a:buNone/>
            </a:pPr>
            <a:endParaRPr lang="en-US" sz="1900" dirty="0" smtClean="0">
              <a:solidFill>
                <a:schemeClr val="accent4">
                  <a:lumMod val="50000"/>
                </a:schemeClr>
              </a:solidFill>
              <a:latin typeface="+mj-lt"/>
            </a:endParaRPr>
          </a:p>
        </p:txBody>
      </p:sp>
      <p:sp>
        <p:nvSpPr>
          <p:cNvPr id="2" name="Rectangle 1"/>
          <p:cNvSpPr/>
          <p:nvPr/>
        </p:nvSpPr>
        <p:spPr>
          <a:xfrm>
            <a:off x="1295842" y="1592666"/>
            <a:ext cx="10189029" cy="4708981"/>
          </a:xfrm>
          <a:prstGeom prst="rect">
            <a:avLst/>
          </a:prstGeom>
        </p:spPr>
        <p:txBody>
          <a:bodyPr wrap="square">
            <a:spAutoFit/>
          </a:bodyPr>
          <a:lstStyle/>
          <a:p>
            <a:pPr algn="ctr"/>
            <a:r>
              <a:rPr lang="en-US" sz="2000" dirty="0" smtClean="0">
                <a:solidFill>
                  <a:schemeClr val="accent1">
                    <a:lumMod val="75000"/>
                  </a:schemeClr>
                </a:solidFill>
                <a:latin typeface="+mj-lt"/>
              </a:rPr>
              <a:t>Parents, thank you so much for your support throughout the year, you know your children best and we have learnt so much from you.  Since the schools were closed in March we have tried to help you remotely, to the best of our ability; it has been a challenge for everyone, children and adults alike. </a:t>
            </a:r>
          </a:p>
          <a:p>
            <a:pPr algn="ctr"/>
            <a:endParaRPr lang="en-US" sz="2000" dirty="0" smtClean="0">
              <a:solidFill>
                <a:schemeClr val="accent1">
                  <a:lumMod val="75000"/>
                </a:schemeClr>
              </a:solidFill>
              <a:latin typeface="+mj-lt"/>
            </a:endParaRPr>
          </a:p>
          <a:p>
            <a:pPr algn="ctr"/>
            <a:r>
              <a:rPr lang="en-US" sz="2000" dirty="0" smtClean="0">
                <a:solidFill>
                  <a:schemeClr val="accent1">
                    <a:lumMod val="75000"/>
                  </a:schemeClr>
                </a:solidFill>
                <a:latin typeface="+mj-lt"/>
              </a:rPr>
              <a:t>Children, thank you for being so brave and patient all this time. </a:t>
            </a:r>
            <a:r>
              <a:rPr lang="en-US" sz="2000" dirty="0">
                <a:solidFill>
                  <a:schemeClr val="accent1">
                    <a:lumMod val="75000"/>
                  </a:schemeClr>
                </a:solidFill>
                <a:latin typeface="+mj-lt"/>
              </a:rPr>
              <a:t>We cannot wait to see you all back in The Den </a:t>
            </a:r>
            <a:r>
              <a:rPr lang="en-US" sz="2000" dirty="0" smtClean="0">
                <a:solidFill>
                  <a:schemeClr val="accent1">
                    <a:lumMod val="75000"/>
                  </a:schemeClr>
                </a:solidFill>
                <a:latin typeface="+mj-lt"/>
              </a:rPr>
              <a:t>again</a:t>
            </a:r>
            <a:r>
              <a:rPr lang="en-US" sz="2000" b="1" dirty="0" smtClean="0">
                <a:solidFill>
                  <a:schemeClr val="accent1">
                    <a:lumMod val="75000"/>
                  </a:schemeClr>
                </a:solidFill>
                <a:latin typeface="+mj-lt"/>
              </a:rPr>
              <a:t>. </a:t>
            </a:r>
            <a:r>
              <a:rPr lang="en-US" sz="2000" dirty="0" smtClean="0">
                <a:solidFill>
                  <a:schemeClr val="accent1">
                    <a:lumMod val="75000"/>
                  </a:schemeClr>
                </a:solidFill>
                <a:latin typeface="+mj-lt"/>
              </a:rPr>
              <a:t>And to our 2</a:t>
            </a:r>
            <a:r>
              <a:rPr lang="en-US" sz="2000" baseline="30000" dirty="0" smtClean="0">
                <a:solidFill>
                  <a:schemeClr val="accent1">
                    <a:lumMod val="75000"/>
                  </a:schemeClr>
                </a:solidFill>
                <a:latin typeface="+mj-lt"/>
              </a:rPr>
              <a:t>nd</a:t>
            </a:r>
            <a:r>
              <a:rPr lang="en-US" sz="2000" dirty="0" smtClean="0">
                <a:solidFill>
                  <a:schemeClr val="accent1">
                    <a:lumMod val="75000"/>
                  </a:schemeClr>
                </a:solidFill>
                <a:latin typeface="+mj-lt"/>
              </a:rPr>
              <a:t> Class children who are leaving us this year – Ava, </a:t>
            </a:r>
            <a:r>
              <a:rPr lang="en-US" sz="2000" dirty="0" err="1" smtClean="0">
                <a:solidFill>
                  <a:schemeClr val="accent1">
                    <a:lumMod val="75000"/>
                  </a:schemeClr>
                </a:solidFill>
                <a:latin typeface="+mj-lt"/>
              </a:rPr>
              <a:t>Caoilfhinn</a:t>
            </a:r>
            <a:r>
              <a:rPr lang="en-US" sz="2000" dirty="0" smtClean="0">
                <a:solidFill>
                  <a:schemeClr val="accent1">
                    <a:lumMod val="75000"/>
                  </a:schemeClr>
                </a:solidFill>
                <a:latin typeface="+mj-lt"/>
              </a:rPr>
              <a:t>, Ciara, </a:t>
            </a:r>
            <a:r>
              <a:rPr lang="en-US" sz="2000" dirty="0" err="1" smtClean="0">
                <a:solidFill>
                  <a:schemeClr val="accent1">
                    <a:lumMod val="75000"/>
                  </a:schemeClr>
                </a:solidFill>
                <a:latin typeface="+mj-lt"/>
              </a:rPr>
              <a:t>Kacper</a:t>
            </a:r>
            <a:r>
              <a:rPr lang="en-US" sz="2000" dirty="0" smtClean="0">
                <a:solidFill>
                  <a:schemeClr val="accent1">
                    <a:lumMod val="75000"/>
                  </a:schemeClr>
                </a:solidFill>
                <a:latin typeface="+mj-lt"/>
              </a:rPr>
              <a:t>, </a:t>
            </a:r>
            <a:r>
              <a:rPr lang="en-US" sz="2000" dirty="0" err="1" smtClean="0">
                <a:solidFill>
                  <a:schemeClr val="accent1">
                    <a:lumMod val="75000"/>
                  </a:schemeClr>
                </a:solidFill>
                <a:latin typeface="+mj-lt"/>
              </a:rPr>
              <a:t>Kalem</a:t>
            </a:r>
            <a:r>
              <a:rPr lang="en-US" sz="2000" dirty="0" smtClean="0">
                <a:solidFill>
                  <a:schemeClr val="accent1">
                    <a:lumMod val="75000"/>
                  </a:schemeClr>
                </a:solidFill>
                <a:latin typeface="+mj-lt"/>
              </a:rPr>
              <a:t> and Max: we are so proud of each one of you and all you have achieved in your time with us. But this is </a:t>
            </a:r>
            <a:r>
              <a:rPr lang="en-US" sz="2000" smtClean="0">
                <a:solidFill>
                  <a:schemeClr val="accent1">
                    <a:lumMod val="75000"/>
                  </a:schemeClr>
                </a:solidFill>
                <a:latin typeface="+mj-lt"/>
              </a:rPr>
              <a:t>not </a:t>
            </a:r>
            <a:r>
              <a:rPr lang="en-US" sz="2000" smtClean="0">
                <a:solidFill>
                  <a:schemeClr val="accent1">
                    <a:lumMod val="75000"/>
                  </a:schemeClr>
                </a:solidFill>
                <a:latin typeface="+mj-lt"/>
              </a:rPr>
              <a:t>“Goodbye”…just </a:t>
            </a:r>
            <a:r>
              <a:rPr lang="en-US" sz="2000" dirty="0" smtClean="0">
                <a:solidFill>
                  <a:schemeClr val="accent1">
                    <a:lumMod val="75000"/>
                  </a:schemeClr>
                </a:solidFill>
                <a:latin typeface="+mj-lt"/>
              </a:rPr>
              <a:t>the end of term and we are expecting to see you over the Summer.</a:t>
            </a:r>
          </a:p>
          <a:p>
            <a:pPr algn="ctr"/>
            <a:endParaRPr lang="en-US" sz="2000" b="1" dirty="0">
              <a:solidFill>
                <a:schemeClr val="accent1">
                  <a:lumMod val="75000"/>
                </a:schemeClr>
              </a:solidFill>
              <a:latin typeface="+mj-lt"/>
            </a:endParaRPr>
          </a:p>
          <a:p>
            <a:pPr algn="ctr"/>
            <a:r>
              <a:rPr lang="en-US" sz="2000" b="1" dirty="0" smtClean="0">
                <a:solidFill>
                  <a:schemeClr val="accent1">
                    <a:lumMod val="75000"/>
                  </a:schemeClr>
                </a:solidFill>
                <a:latin typeface="+mj-lt"/>
              </a:rPr>
              <a:t>Take care everyone, stay safe and see you soon xx</a:t>
            </a:r>
          </a:p>
          <a:p>
            <a:pPr algn="ctr"/>
            <a:r>
              <a:rPr lang="en-US" sz="2000" b="1" dirty="0" smtClean="0">
                <a:solidFill>
                  <a:schemeClr val="accent1">
                    <a:lumMod val="75000"/>
                  </a:schemeClr>
                </a:solidFill>
                <a:latin typeface="+mj-lt"/>
              </a:rPr>
              <a:t>      </a:t>
            </a:r>
            <a:endParaRPr lang="en-US" sz="2000" b="1" dirty="0">
              <a:solidFill>
                <a:schemeClr val="accent1">
                  <a:lumMod val="75000"/>
                </a:schemeClr>
              </a:solidFill>
              <a:latin typeface="+mj-lt"/>
            </a:endParaRPr>
          </a:p>
          <a:p>
            <a:pPr algn="ctr"/>
            <a:r>
              <a:rPr lang="en-US" sz="2000" dirty="0" smtClean="0">
                <a:solidFill>
                  <a:schemeClr val="accent1">
                    <a:lumMod val="75000"/>
                  </a:schemeClr>
                </a:solidFill>
                <a:latin typeface="+mj-lt"/>
              </a:rPr>
              <a:t> </a:t>
            </a:r>
          </a:p>
          <a:p>
            <a:pPr algn="ctr"/>
            <a:endParaRPr lang="en-US" sz="2000" dirty="0">
              <a:solidFill>
                <a:schemeClr val="accent1">
                  <a:lumMod val="75000"/>
                </a:schemeClr>
              </a:solidFill>
              <a:latin typeface="+mj-lt"/>
            </a:endParaRPr>
          </a:p>
        </p:txBody>
      </p:sp>
    </p:spTree>
    <p:extLst>
      <p:ext uri="{BB962C8B-B14F-4D97-AF65-F5344CB8AC3E}">
        <p14:creationId xmlns:p14="http://schemas.microsoft.com/office/powerpoint/2010/main" val="4217039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776338" y="4741818"/>
            <a:ext cx="2639323" cy="746172"/>
          </a:xfrm>
        </p:spPr>
        <p:txBody>
          <a:bodyPr/>
          <a:lstStyle/>
          <a:p>
            <a:pPr algn="ctr"/>
            <a:r>
              <a:rPr lang="en-US" sz="2000" noProof="0" dirty="0" smtClean="0">
                <a:solidFill>
                  <a:schemeClr val="accent4">
                    <a:lumMod val="50000"/>
                  </a:schemeClr>
                </a:solidFill>
              </a:rPr>
              <a:t>Keep safe, </a:t>
            </a:r>
          </a:p>
          <a:p>
            <a:pPr algn="ctr"/>
            <a:r>
              <a:rPr lang="en-US" sz="2000" noProof="0" dirty="0" smtClean="0">
                <a:solidFill>
                  <a:schemeClr val="accent4">
                    <a:lumMod val="50000"/>
                  </a:schemeClr>
                </a:solidFill>
              </a:rPr>
              <a:t>The Den Team </a:t>
            </a:r>
            <a:endParaRPr lang="en-US" sz="2000" noProof="0" dirty="0">
              <a:solidFill>
                <a:schemeClr val="accent4">
                  <a:lumMod val="50000"/>
                </a:schemeClr>
              </a:solidFill>
            </a:endParaRPr>
          </a:p>
        </p:txBody>
      </p:sp>
      <p:sp>
        <p:nvSpPr>
          <p:cNvPr id="3" name="Slide Number Placeholder 2"/>
          <p:cNvSpPr>
            <a:spLocks noGrp="1"/>
          </p:cNvSpPr>
          <p:nvPr>
            <p:ph type="sldNum" sz="quarter" idx="12"/>
          </p:nvPr>
        </p:nvSpPr>
        <p:spPr/>
        <p:txBody>
          <a:bodyPr/>
          <a:lstStyle/>
          <a:p>
            <a:fld id="{98C0CDE5-970C-4CC4-BF43-0DA127E73E82}" type="slidenum">
              <a:rPr lang="en-US" noProof="0" smtClean="0"/>
              <a:t>2</a:t>
            </a:fld>
            <a:endParaRPr lang="en-US" noProof="0" dirty="0"/>
          </a:p>
        </p:txBody>
      </p:sp>
      <p:sp>
        <p:nvSpPr>
          <p:cNvPr id="4" name="Title 3"/>
          <p:cNvSpPr>
            <a:spLocks noGrp="1"/>
          </p:cNvSpPr>
          <p:nvPr>
            <p:ph type="title"/>
          </p:nvPr>
        </p:nvSpPr>
        <p:spPr/>
        <p:txBody>
          <a:bodyPr/>
          <a:lstStyle/>
          <a:p>
            <a:r>
              <a:rPr lang="en-IE" dirty="0" smtClean="0"/>
              <a:t>Dear Parents…</a:t>
            </a:r>
            <a:endParaRPr lang="en-IE" dirty="0"/>
          </a:p>
        </p:txBody>
      </p:sp>
      <p:sp>
        <p:nvSpPr>
          <p:cNvPr id="5" name="Text Placeholder 4"/>
          <p:cNvSpPr>
            <a:spLocks noGrp="1"/>
          </p:cNvSpPr>
          <p:nvPr>
            <p:ph type="body" sz="quarter" idx="13"/>
          </p:nvPr>
        </p:nvSpPr>
        <p:spPr>
          <a:xfrm>
            <a:off x="2484058" y="1942690"/>
            <a:ext cx="9303119" cy="2542064"/>
          </a:xfrm>
        </p:spPr>
        <p:txBody>
          <a:bodyPr>
            <a:noAutofit/>
          </a:bodyPr>
          <a:lstStyle/>
          <a:p>
            <a:pPr algn="l"/>
            <a:endParaRPr lang="en-IE" sz="1800" dirty="0" smtClean="0">
              <a:latin typeface="+mj-lt"/>
            </a:endParaRPr>
          </a:p>
          <a:p>
            <a:pPr algn="l"/>
            <a:endParaRPr lang="en-IE" sz="1800" dirty="0">
              <a:latin typeface="+mj-lt"/>
            </a:endParaRPr>
          </a:p>
          <a:p>
            <a:pPr algn="l"/>
            <a:r>
              <a:rPr lang="en-IE" sz="1800" dirty="0" smtClean="0">
                <a:latin typeface="+mj-lt"/>
              </a:rPr>
              <a:t>We hope that you enjoyed the wonderful sunshine we had recently, fingers crossed we will see more of it again soon.  It is hard to believe that we have been off school for three months now and that we are nearing the end of the school year! Of course we wanted to have a special send off for our Second Class children and a proper finish to the year.  We are still praying that this will happen in the form of Summer Provision so watch this space </a:t>
            </a:r>
            <a:r>
              <a:rPr lang="en-IE" sz="1800" dirty="0" smtClean="0">
                <a:latin typeface="+mj-lt"/>
                <a:sym typeface="Wingdings" panose="05000000000000000000" pitchFamily="2" charset="2"/>
              </a:rPr>
              <a:t></a:t>
            </a:r>
            <a:r>
              <a:rPr lang="en-IE" sz="1800" dirty="0" smtClean="0">
                <a:latin typeface="+mj-lt"/>
              </a:rPr>
              <a:t>.</a:t>
            </a:r>
          </a:p>
          <a:p>
            <a:pPr algn="l"/>
            <a:r>
              <a:rPr lang="en-IE" sz="1800" dirty="0" smtClean="0">
                <a:latin typeface="+mj-lt"/>
              </a:rPr>
              <a:t>This is the last Learning from Home PowerPoint, thank you for engaging as much as you have with them.  As always, do what you can, there is no pressure at all, you can dip in and out of the slides and pick whatever works for you.</a:t>
            </a:r>
          </a:p>
          <a:p>
            <a:pPr algn="l"/>
            <a:r>
              <a:rPr lang="en-IE" sz="1800" dirty="0" smtClean="0">
                <a:latin typeface="+mj-lt"/>
              </a:rPr>
              <a:t>You can keep sending your photos to Gaye (HSCL) by </a:t>
            </a:r>
            <a:r>
              <a:rPr lang="en-IE" sz="1800" dirty="0" err="1">
                <a:latin typeface="+mj-lt"/>
              </a:rPr>
              <a:t>W</a:t>
            </a:r>
            <a:r>
              <a:rPr lang="en-IE" sz="1800" dirty="0" err="1" smtClean="0">
                <a:latin typeface="+mj-lt"/>
              </a:rPr>
              <a:t>hatsapp</a:t>
            </a:r>
            <a:r>
              <a:rPr lang="en-IE" sz="1800" dirty="0" smtClean="0">
                <a:latin typeface="+mj-lt"/>
              </a:rPr>
              <a:t> on  </a:t>
            </a:r>
            <a:r>
              <a:rPr lang="en-US" sz="1800" dirty="0">
                <a:latin typeface="+mj-lt"/>
              </a:rPr>
              <a:t>087 </a:t>
            </a:r>
            <a:r>
              <a:rPr lang="en-US" sz="1800" dirty="0" smtClean="0">
                <a:latin typeface="+mj-lt"/>
              </a:rPr>
              <a:t>7443779 </a:t>
            </a:r>
            <a:r>
              <a:rPr lang="en-US" sz="1800" dirty="0">
                <a:latin typeface="+mj-lt"/>
              </a:rPr>
              <a:t>or email hscl@shjkillinarden.ie </a:t>
            </a:r>
            <a:endParaRPr lang="en-US" sz="1800" dirty="0" smtClean="0">
              <a:latin typeface="+mj-lt"/>
            </a:endParaRPr>
          </a:p>
          <a:p>
            <a:pPr algn="l"/>
            <a:endParaRPr lang="en-IE" sz="1800" dirty="0">
              <a:latin typeface="+mj-lt"/>
            </a:endParaRPr>
          </a:p>
        </p:txBody>
      </p:sp>
    </p:spTree>
    <p:extLst>
      <p:ext uri="{BB962C8B-B14F-4D97-AF65-F5344CB8AC3E}">
        <p14:creationId xmlns:p14="http://schemas.microsoft.com/office/powerpoint/2010/main" val="2062129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9B2A57-9893-4BCD-AA1A-122310BC6253}"/>
              </a:ext>
            </a:extLst>
          </p:cNvPr>
          <p:cNvSpPr>
            <a:spLocks noGrp="1"/>
          </p:cNvSpPr>
          <p:nvPr>
            <p:ph type="ftr" sz="quarter" idx="11"/>
          </p:nvPr>
        </p:nvSpPr>
        <p:spPr/>
        <p:txBody>
          <a:bodyPr/>
          <a:lstStyle/>
          <a:p>
            <a:r>
              <a:rPr lang="en-US" dirty="0" smtClean="0"/>
              <a:t>                             </a:t>
            </a:r>
          </a:p>
          <a:p>
            <a:endParaRPr lang="en-US" dirty="0"/>
          </a:p>
          <a:p>
            <a:endParaRPr lang="en-US" dirty="0"/>
          </a:p>
        </p:txBody>
      </p:sp>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en-US" smtClean="0"/>
              <a:pPr/>
              <a:t>3</a:t>
            </a:fld>
            <a:endParaRPr lang="en-US" dirty="0"/>
          </a:p>
        </p:txBody>
      </p:sp>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p:txBody>
          <a:bodyPr>
            <a:normAutofit/>
          </a:bodyPr>
          <a:lstStyle/>
          <a:p>
            <a:r>
              <a:rPr lang="en-US" sz="3600" dirty="0" smtClean="0"/>
              <a:t>CONTENTS</a:t>
            </a:r>
            <a:endParaRPr lang="en-US" sz="3600" dirty="0"/>
          </a:p>
        </p:txBody>
      </p:sp>
      <p:sp>
        <p:nvSpPr>
          <p:cNvPr id="4" name="Text Placeholder 3">
            <a:extLst>
              <a:ext uri="{FF2B5EF4-FFF2-40B4-BE49-F238E27FC236}">
                <a16:creationId xmlns:a16="http://schemas.microsoft.com/office/drawing/2014/main" id="{1C507F06-C190-4897-A2E9-0AA8E6684053}"/>
              </a:ext>
            </a:extLst>
          </p:cNvPr>
          <p:cNvSpPr>
            <a:spLocks noGrp="1"/>
          </p:cNvSpPr>
          <p:nvPr>
            <p:ph sz="half" idx="1"/>
          </p:nvPr>
        </p:nvSpPr>
        <p:spPr>
          <a:xfrm>
            <a:off x="2601685" y="1833118"/>
            <a:ext cx="5181600" cy="3976085"/>
          </a:xfrm>
        </p:spPr>
        <p:txBody>
          <a:bodyPr>
            <a:normAutofit lnSpcReduction="10000"/>
          </a:bodyPr>
          <a:lstStyle/>
          <a:p>
            <a:endParaRPr lang="en-US" sz="2400" dirty="0" smtClean="0">
              <a:latin typeface="+mj-lt"/>
            </a:endParaRPr>
          </a:p>
          <a:p>
            <a:r>
              <a:rPr lang="en-US" sz="2400" dirty="0" smtClean="0">
                <a:latin typeface="+mj-lt"/>
              </a:rPr>
              <a:t>End of Year Awards </a:t>
            </a:r>
            <a:r>
              <a:rPr lang="en-US" sz="2400" dirty="0" smtClean="0">
                <a:latin typeface="+mj-lt"/>
                <a:sym typeface="Wingdings" panose="05000000000000000000" pitchFamily="2" charset="2"/>
              </a:rPr>
              <a:t></a:t>
            </a:r>
            <a:endParaRPr lang="en-US" sz="2400" dirty="0">
              <a:latin typeface="+mj-lt"/>
            </a:endParaRPr>
          </a:p>
          <a:p>
            <a:r>
              <a:rPr lang="en-US" sz="2400" dirty="0" smtClean="0">
                <a:latin typeface="+mj-lt"/>
              </a:rPr>
              <a:t>S.E.S.E.</a:t>
            </a:r>
          </a:p>
          <a:p>
            <a:r>
              <a:rPr lang="en-US" sz="2400" dirty="0" smtClean="0">
                <a:latin typeface="+mj-lt"/>
              </a:rPr>
              <a:t>S.P.H.E.</a:t>
            </a:r>
          </a:p>
          <a:p>
            <a:r>
              <a:rPr lang="en-US" sz="2400" dirty="0" smtClean="0">
                <a:latin typeface="+mj-lt"/>
              </a:rPr>
              <a:t>Music</a:t>
            </a:r>
          </a:p>
          <a:p>
            <a:r>
              <a:rPr lang="en-US" sz="2400" dirty="0" smtClean="0">
                <a:latin typeface="+mj-lt"/>
              </a:rPr>
              <a:t>Literacy</a:t>
            </a:r>
          </a:p>
          <a:p>
            <a:r>
              <a:rPr lang="en-US" sz="2400" dirty="0" err="1" smtClean="0">
                <a:latin typeface="+mj-lt"/>
              </a:rPr>
              <a:t>Maths</a:t>
            </a:r>
            <a:r>
              <a:rPr lang="en-US" sz="2400" dirty="0" smtClean="0">
                <a:latin typeface="+mj-lt"/>
              </a:rPr>
              <a:t>/Numeracy</a:t>
            </a:r>
          </a:p>
          <a:p>
            <a:r>
              <a:rPr lang="en-US" sz="2400" dirty="0" smtClean="0">
                <a:latin typeface="+mj-lt"/>
              </a:rPr>
              <a:t>Art</a:t>
            </a:r>
          </a:p>
          <a:p>
            <a:r>
              <a:rPr lang="en-US" sz="2400" dirty="0" smtClean="0">
                <a:latin typeface="+mj-lt"/>
              </a:rPr>
              <a:t>And finally….</a:t>
            </a:r>
            <a:endParaRPr lang="en-US" sz="2400" dirty="0">
              <a:latin typeface="+mj-lt"/>
            </a:endParaRPr>
          </a:p>
        </p:txBody>
      </p:sp>
      <p:sp>
        <p:nvSpPr>
          <p:cNvPr id="6" name="Content Placeholder 5"/>
          <p:cNvSpPr>
            <a:spLocks noGrp="1"/>
          </p:cNvSpPr>
          <p:nvPr>
            <p:ph sz="half" idx="2"/>
          </p:nvPr>
        </p:nvSpPr>
        <p:spPr>
          <a:xfrm rot="527489">
            <a:off x="6172200" y="1825625"/>
            <a:ext cx="5181600" cy="3976085"/>
          </a:xfrm>
        </p:spPr>
        <p:txBody>
          <a:bodyPr>
            <a:normAutofit/>
          </a:bodyPr>
          <a:lstStyle/>
          <a:p>
            <a:pPr marL="0" indent="0">
              <a:buNone/>
            </a:pPr>
            <a:endParaRPr lang="en-IE" sz="2000" dirty="0" smtClean="0">
              <a:solidFill>
                <a:srgbClr val="FF0000"/>
              </a:solidFill>
              <a:latin typeface="+mj-lt"/>
            </a:endParaRPr>
          </a:p>
          <a:p>
            <a:pPr marL="0" indent="0">
              <a:buNone/>
            </a:pPr>
            <a:endParaRPr lang="en-IE" sz="2000" dirty="0">
              <a:solidFill>
                <a:srgbClr val="FF0000"/>
              </a:solidFill>
            </a:endParaRPr>
          </a:p>
        </p:txBody>
      </p:sp>
    </p:spTree>
    <p:extLst>
      <p:ext uri="{BB962C8B-B14F-4D97-AF65-F5344CB8AC3E}">
        <p14:creationId xmlns:p14="http://schemas.microsoft.com/office/powerpoint/2010/main" val="25325771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3" b="14810"/>
          <a:stretch/>
        </p:blipFill>
        <p:spPr>
          <a:xfrm rot="5773727">
            <a:off x="3132618" y="2341161"/>
            <a:ext cx="3394718" cy="2346865"/>
          </a:xfrm>
          <a:prstGeom prst="rect">
            <a:avLst/>
          </a:prstGeom>
        </p:spPr>
      </p:pic>
      <p:sp>
        <p:nvSpPr>
          <p:cNvPr id="2" name="Footer Placeholder 1"/>
          <p:cNvSpPr>
            <a:spLocks noGrp="1"/>
          </p:cNvSpPr>
          <p:nvPr>
            <p:ph type="ftr" sz="quarter" idx="11"/>
          </p:nvPr>
        </p:nvSpPr>
        <p:spPr>
          <a:xfrm>
            <a:off x="911225" y="5945824"/>
            <a:ext cx="4601301" cy="365125"/>
          </a:xfrm>
        </p:spPr>
        <p:txBody>
          <a:bodyPr/>
          <a:lstStyle/>
          <a:p>
            <a:r>
              <a:rPr lang="en-US" sz="3200" noProof="0" dirty="0" smtClean="0">
                <a:solidFill>
                  <a:schemeClr val="accent4">
                    <a:lumMod val="50000"/>
                  </a:schemeClr>
                </a:solidFill>
              </a:rPr>
              <a:t>Ms. O’Meara’s class:</a:t>
            </a:r>
            <a:endParaRPr lang="en-US" sz="3200" noProof="0" dirty="0">
              <a:solidFill>
                <a:schemeClr val="accent4">
                  <a:lumMod val="50000"/>
                </a:schemeClr>
              </a:solidFill>
            </a:endParaRPr>
          </a:p>
        </p:txBody>
      </p:sp>
      <p:sp>
        <p:nvSpPr>
          <p:cNvPr id="3" name="Slide Number Placeholder 2"/>
          <p:cNvSpPr>
            <a:spLocks noGrp="1"/>
          </p:cNvSpPr>
          <p:nvPr>
            <p:ph type="sldNum" sz="quarter" idx="12"/>
          </p:nvPr>
        </p:nvSpPr>
        <p:spPr/>
        <p:txBody>
          <a:bodyPr/>
          <a:lstStyle/>
          <a:p>
            <a:fld id="{98C0CDE5-970C-4CC4-BF43-0DA127E73E82}" type="slidenum">
              <a:rPr lang="en-US" noProof="0" smtClean="0"/>
              <a:t>4</a:t>
            </a:fld>
            <a:endParaRPr lang="en-US" noProof="0" dirty="0"/>
          </a:p>
        </p:txBody>
      </p:sp>
      <p:sp>
        <p:nvSpPr>
          <p:cNvPr id="4" name="Title 3"/>
          <p:cNvSpPr>
            <a:spLocks noGrp="1"/>
          </p:cNvSpPr>
          <p:nvPr>
            <p:ph type="title"/>
          </p:nvPr>
        </p:nvSpPr>
        <p:spPr>
          <a:xfrm rot="-360000">
            <a:off x="457057" y="862663"/>
            <a:ext cx="4342570" cy="1061509"/>
          </a:xfrm>
        </p:spPr>
        <p:txBody>
          <a:bodyPr>
            <a:normAutofit/>
          </a:bodyPr>
          <a:lstStyle/>
          <a:p>
            <a:pPr algn="ctr"/>
            <a:r>
              <a:rPr lang="en-IE" sz="2800" dirty="0" smtClean="0"/>
              <a:t>End of Year Awards</a:t>
            </a:r>
            <a:endParaRPr lang="en-IE" sz="2800" dirty="0"/>
          </a:p>
        </p:txBody>
      </p:sp>
      <p:sp>
        <p:nvSpPr>
          <p:cNvPr id="14" name="Text Placeholder 13"/>
          <p:cNvSpPr>
            <a:spLocks noGrp="1"/>
          </p:cNvSpPr>
          <p:nvPr>
            <p:ph type="body" idx="1"/>
          </p:nvPr>
        </p:nvSpPr>
        <p:spPr/>
        <p:txBody>
          <a:bodyPr/>
          <a:lstStyle/>
          <a:p>
            <a:endParaRPr lang="en-IE"/>
          </a:p>
        </p:txBody>
      </p:sp>
      <p:pic>
        <p:nvPicPr>
          <p:cNvPr id="6" name="Content Placeholder 5"/>
          <p:cNvPicPr>
            <a:picLocks noGrp="1" noChangeAspect="1"/>
          </p:cNvPicPr>
          <p:nvPr>
            <p:ph type="chart" sz="quarter" idx="14"/>
          </p:nvPr>
        </p:nvPicPr>
        <p:blipFill>
          <a:blip r:embed="rId3">
            <a:extLst>
              <a:ext uri="{28A0092B-C50C-407E-A947-70E740481C1C}">
                <a14:useLocalDpi xmlns:a14="http://schemas.microsoft.com/office/drawing/2010/main" val="0"/>
              </a:ext>
            </a:extLst>
          </a:blip>
          <a:stretch>
            <a:fillRect/>
          </a:stretch>
        </p:blipFill>
        <p:spPr>
          <a:xfrm rot="5400000">
            <a:off x="6102045" y="512313"/>
            <a:ext cx="3493654" cy="2620241"/>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987476" y="816354"/>
            <a:ext cx="3235826" cy="242686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830887">
            <a:off x="96840" y="2346183"/>
            <a:ext cx="3261539" cy="2446154"/>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13766" t="3752" b="6774"/>
          <a:stretch/>
        </p:blipFill>
        <p:spPr>
          <a:xfrm rot="5400000">
            <a:off x="8658114" y="4225116"/>
            <a:ext cx="3024916" cy="2353952"/>
          </a:xfrm>
          <a:prstGeom prst="rect">
            <a:avLst/>
          </a:prstGeom>
        </p:spPr>
      </p:pic>
      <p:sp>
        <p:nvSpPr>
          <p:cNvPr id="19" name="TextBox 18"/>
          <p:cNvSpPr txBox="1"/>
          <p:nvPr/>
        </p:nvSpPr>
        <p:spPr>
          <a:xfrm rot="21054710">
            <a:off x="941375" y="4458490"/>
            <a:ext cx="2116095"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E" sz="1600" b="1" dirty="0" smtClean="0">
                <a:solidFill>
                  <a:srgbClr val="0C0C0C"/>
                </a:solidFill>
                <a:latin typeface="+mj-lt"/>
              </a:rPr>
              <a:t>Amazing Imagination Award</a:t>
            </a:r>
            <a:endParaRPr lang="en-IE" sz="1600" b="1" dirty="0">
              <a:solidFill>
                <a:srgbClr val="0C0C0C"/>
              </a:solidFill>
              <a:latin typeface="+mj-lt"/>
            </a:endParaRPr>
          </a:p>
        </p:txBody>
      </p:sp>
      <p:sp>
        <p:nvSpPr>
          <p:cNvPr id="22" name="TextBox 21"/>
          <p:cNvSpPr txBox="1"/>
          <p:nvPr/>
        </p:nvSpPr>
        <p:spPr>
          <a:xfrm>
            <a:off x="6944246" y="3127274"/>
            <a:ext cx="1809251"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E" sz="1600" b="1" dirty="0" smtClean="0">
                <a:solidFill>
                  <a:schemeClr val="accent4"/>
                </a:solidFill>
                <a:latin typeface="+mj-lt"/>
              </a:rPr>
              <a:t>Sweetest Smile Award</a:t>
            </a:r>
            <a:endParaRPr lang="en-IE" sz="1600" b="1" dirty="0">
              <a:solidFill>
                <a:schemeClr val="accent4"/>
              </a:solidFill>
              <a:latin typeface="+mj-lt"/>
            </a:endParaRPr>
          </a:p>
        </p:txBody>
      </p:sp>
      <p:sp>
        <p:nvSpPr>
          <p:cNvPr id="23" name="TextBox 22"/>
          <p:cNvSpPr txBox="1"/>
          <p:nvPr/>
        </p:nvSpPr>
        <p:spPr>
          <a:xfrm>
            <a:off x="9725908" y="3144672"/>
            <a:ext cx="1758961"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E" sz="1600" b="1" dirty="0" err="1" smtClean="0">
                <a:solidFill>
                  <a:schemeClr val="accent4"/>
                </a:solidFill>
                <a:latin typeface="+mj-lt"/>
              </a:rPr>
              <a:t>CareBear</a:t>
            </a:r>
            <a:r>
              <a:rPr lang="en-IE" sz="1600" b="1" dirty="0" smtClean="0">
                <a:solidFill>
                  <a:schemeClr val="accent4"/>
                </a:solidFill>
                <a:latin typeface="+mj-lt"/>
              </a:rPr>
              <a:t> Award</a:t>
            </a:r>
            <a:endParaRPr lang="en-IE" sz="1600" b="1" dirty="0">
              <a:solidFill>
                <a:schemeClr val="accent4"/>
              </a:solidFill>
              <a:latin typeface="+mj-lt"/>
            </a:endParaRPr>
          </a:p>
        </p:txBody>
      </p:sp>
      <p:sp>
        <p:nvSpPr>
          <p:cNvPr id="24" name="TextBox 23"/>
          <p:cNvSpPr txBox="1"/>
          <p:nvPr/>
        </p:nvSpPr>
        <p:spPr>
          <a:xfrm>
            <a:off x="9379130" y="6364570"/>
            <a:ext cx="1758316"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E" sz="1600" b="1" dirty="0" smtClean="0">
                <a:solidFill>
                  <a:schemeClr val="accent4"/>
                </a:solidFill>
                <a:latin typeface="+mj-lt"/>
              </a:rPr>
              <a:t>Most </a:t>
            </a:r>
            <a:r>
              <a:rPr lang="en-IE" sz="1600" b="1" dirty="0">
                <a:solidFill>
                  <a:schemeClr val="accent4"/>
                </a:solidFill>
                <a:latin typeface="+mj-lt"/>
              </a:rPr>
              <a:t>I</a:t>
            </a:r>
            <a:r>
              <a:rPr lang="en-IE" sz="1600" b="1" dirty="0" smtClean="0">
                <a:solidFill>
                  <a:schemeClr val="accent4"/>
                </a:solidFill>
                <a:latin typeface="+mj-lt"/>
              </a:rPr>
              <a:t>nfectious Laugh Award </a:t>
            </a:r>
            <a:endParaRPr lang="en-IE" sz="1600" b="1" dirty="0">
              <a:solidFill>
                <a:schemeClr val="accent4"/>
              </a:solidFill>
              <a:latin typeface="+mj-lt"/>
            </a:endParaRPr>
          </a:p>
        </p:txBody>
      </p:sp>
      <p:sp>
        <p:nvSpPr>
          <p:cNvPr id="15" name="TextBox 14"/>
          <p:cNvSpPr txBox="1"/>
          <p:nvPr/>
        </p:nvSpPr>
        <p:spPr>
          <a:xfrm rot="364030">
            <a:off x="3736801" y="4381966"/>
            <a:ext cx="1904894"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E" sz="1600" b="1" dirty="0" smtClean="0">
                <a:solidFill>
                  <a:schemeClr val="accent4">
                    <a:lumMod val="50000"/>
                  </a:schemeClr>
                </a:solidFill>
                <a:latin typeface="+mj-lt"/>
              </a:rPr>
              <a:t>Awesome Astronomer Award</a:t>
            </a:r>
            <a:endParaRPr lang="en-IE" sz="1600" b="1" dirty="0">
              <a:solidFill>
                <a:schemeClr val="accent4">
                  <a:lumMod val="50000"/>
                </a:schemeClr>
              </a:solidFill>
              <a:latin typeface="+mj-lt"/>
            </a:endParaRPr>
          </a:p>
        </p:txBody>
      </p:sp>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15492" t="13963"/>
          <a:stretch/>
        </p:blipFill>
        <p:spPr>
          <a:xfrm rot="5400000">
            <a:off x="5819891" y="4169519"/>
            <a:ext cx="3048902" cy="2328061"/>
          </a:xfrm>
          <a:prstGeom prst="rect">
            <a:avLst/>
          </a:prstGeom>
        </p:spPr>
      </p:pic>
      <p:sp>
        <p:nvSpPr>
          <p:cNvPr id="21" name="TextBox 20"/>
          <p:cNvSpPr txBox="1"/>
          <p:nvPr/>
        </p:nvSpPr>
        <p:spPr>
          <a:xfrm>
            <a:off x="6560977" y="6437644"/>
            <a:ext cx="170411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E" sz="1600" b="1" dirty="0" smtClean="0">
                <a:solidFill>
                  <a:schemeClr val="accent4">
                    <a:lumMod val="50000"/>
                  </a:schemeClr>
                </a:solidFill>
                <a:latin typeface="+mj-lt"/>
              </a:rPr>
              <a:t>Best Helper Award</a:t>
            </a:r>
            <a:endParaRPr lang="en-IE" sz="1600" b="1" dirty="0">
              <a:solidFill>
                <a:schemeClr val="accent4">
                  <a:lumMod val="50000"/>
                </a:schemeClr>
              </a:solidFill>
              <a:latin typeface="+mj-lt"/>
            </a:endParaRPr>
          </a:p>
        </p:txBody>
      </p:sp>
    </p:spTree>
    <p:extLst>
      <p:ext uri="{BB962C8B-B14F-4D97-AF65-F5344CB8AC3E}">
        <p14:creationId xmlns:p14="http://schemas.microsoft.com/office/powerpoint/2010/main" val="16844258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35576" y="2457679"/>
            <a:ext cx="4593600" cy="600075"/>
          </a:xfrm>
        </p:spPr>
        <p:txBody>
          <a:bodyPr/>
          <a:lstStyle/>
          <a:p>
            <a:endParaRPr lang="en-IE" dirty="0"/>
          </a:p>
        </p:txBody>
      </p:sp>
      <p:sp>
        <p:nvSpPr>
          <p:cNvPr id="4" name="Footer Placeholder 3"/>
          <p:cNvSpPr>
            <a:spLocks noGrp="1"/>
          </p:cNvSpPr>
          <p:nvPr>
            <p:ph type="ftr" sz="quarter" idx="11"/>
          </p:nvPr>
        </p:nvSpPr>
        <p:spPr>
          <a:xfrm>
            <a:off x="261257" y="5945824"/>
            <a:ext cx="3289291" cy="365125"/>
          </a:xfrm>
        </p:spPr>
        <p:txBody>
          <a:bodyPr/>
          <a:lstStyle/>
          <a:p>
            <a:r>
              <a:rPr lang="en-US" sz="3200" noProof="0" dirty="0" smtClean="0">
                <a:solidFill>
                  <a:schemeClr val="accent4">
                    <a:lumMod val="50000"/>
                  </a:schemeClr>
                </a:solidFill>
              </a:rPr>
              <a:t>Ms. O’Connor’s Class:</a:t>
            </a:r>
            <a:endParaRPr lang="en-US" sz="3200" noProof="0" dirty="0">
              <a:solidFill>
                <a:schemeClr val="accent4">
                  <a:lumMod val="50000"/>
                </a:schemeClr>
              </a:solidFill>
            </a:endParaRPr>
          </a:p>
        </p:txBody>
      </p:sp>
      <p:sp>
        <p:nvSpPr>
          <p:cNvPr id="5" name="Slide Number Placeholder 4"/>
          <p:cNvSpPr>
            <a:spLocks noGrp="1"/>
          </p:cNvSpPr>
          <p:nvPr>
            <p:ph type="sldNum" sz="quarter" idx="12"/>
          </p:nvPr>
        </p:nvSpPr>
        <p:spPr/>
        <p:txBody>
          <a:bodyPr/>
          <a:lstStyle/>
          <a:p>
            <a:fld id="{98C0CDE5-970C-4CC4-BF43-0DA127E73E82}" type="slidenum">
              <a:rPr lang="en-US" noProof="0" smtClean="0"/>
              <a:t>5</a:t>
            </a:fld>
            <a:endParaRPr lang="en-US" noProof="0" dirty="0"/>
          </a:p>
        </p:txBody>
      </p:sp>
      <p:sp>
        <p:nvSpPr>
          <p:cNvPr id="6" name="Title 5"/>
          <p:cNvSpPr>
            <a:spLocks noGrp="1"/>
          </p:cNvSpPr>
          <p:nvPr>
            <p:ph type="title"/>
          </p:nvPr>
        </p:nvSpPr>
        <p:spPr>
          <a:xfrm rot="-360000">
            <a:off x="69116" y="700685"/>
            <a:ext cx="4657252" cy="1042492"/>
          </a:xfrm>
        </p:spPr>
        <p:txBody>
          <a:bodyPr>
            <a:normAutofit/>
          </a:bodyPr>
          <a:lstStyle/>
          <a:p>
            <a:pPr algn="ctr"/>
            <a:r>
              <a:rPr lang="en-IE" sz="2800" dirty="0" smtClean="0"/>
              <a:t>End of Year Awards</a:t>
            </a:r>
            <a:endParaRPr lang="en-IE" sz="2800" dirty="0"/>
          </a:p>
        </p:txBody>
      </p:sp>
      <p:sp>
        <p:nvSpPr>
          <p:cNvPr id="7" name="Text Placeholder 6"/>
          <p:cNvSpPr>
            <a:spLocks noGrp="1"/>
          </p:cNvSpPr>
          <p:nvPr>
            <p:ph type="body" idx="13"/>
          </p:nvPr>
        </p:nvSpPr>
        <p:spPr>
          <a:xfrm flipV="1">
            <a:off x="8580360" y="3248024"/>
            <a:ext cx="2703013" cy="180976"/>
          </a:xfrm>
        </p:spPr>
        <p:txBody>
          <a:bodyPr>
            <a:normAutofit fontScale="32500" lnSpcReduction="20000"/>
          </a:bodyPr>
          <a:lstStyle/>
          <a:p>
            <a:endParaRPr lang="en-IE" dirty="0"/>
          </a:p>
        </p:txBody>
      </p:sp>
      <p:pic>
        <p:nvPicPr>
          <p:cNvPr id="11" name="Content Placeholder 10"/>
          <p:cNvPicPr>
            <a:picLocks noGrp="1" noChangeAspect="1"/>
          </p:cNvPicPr>
          <p:nvPr>
            <p:ph sz="half" idx="14"/>
          </p:nvPr>
        </p:nvPicPr>
        <p:blipFill>
          <a:blip r:embed="rId2">
            <a:extLst>
              <a:ext uri="{28A0092B-C50C-407E-A947-70E740481C1C}">
                <a14:useLocalDpi xmlns:a14="http://schemas.microsoft.com/office/drawing/2010/main" val="0"/>
              </a:ext>
            </a:extLst>
          </a:blip>
          <a:stretch>
            <a:fillRect/>
          </a:stretch>
        </p:blipFill>
        <p:spPr>
          <a:xfrm rot="5400000">
            <a:off x="-652083" y="2434909"/>
            <a:ext cx="3445299" cy="2583974"/>
          </a:xfrm>
        </p:spPr>
      </p:pic>
      <p:sp>
        <p:nvSpPr>
          <p:cNvPr id="9" name="Text Placeholder 8"/>
          <p:cNvSpPr>
            <a:spLocks noGrp="1"/>
          </p:cNvSpPr>
          <p:nvPr>
            <p:ph type="body" idx="15"/>
          </p:nvPr>
        </p:nvSpPr>
        <p:spPr/>
        <p:txBody>
          <a:bodyPr/>
          <a:lstStyle/>
          <a:p>
            <a:endParaRPr lang="en-IE"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9838" t="15151" b="8109"/>
          <a:stretch/>
        </p:blipFill>
        <p:spPr>
          <a:xfrm rot="5400000">
            <a:off x="2088936" y="2361392"/>
            <a:ext cx="3558662" cy="2694340"/>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906664" y="3517821"/>
            <a:ext cx="3394284" cy="2984316"/>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t="2472" r="49719"/>
          <a:stretch/>
        </p:blipFill>
        <p:spPr>
          <a:xfrm>
            <a:off x="5175561" y="3269349"/>
            <a:ext cx="2659149" cy="3515836"/>
          </a:xfrm>
          <a:prstGeom prst="rect">
            <a:avLst/>
          </a:prstGeom>
        </p:spPr>
      </p:pic>
      <p:sp>
        <p:nvSpPr>
          <p:cNvPr id="23" name="Content Placeholder 22"/>
          <p:cNvSpPr>
            <a:spLocks noGrp="1"/>
          </p:cNvSpPr>
          <p:nvPr>
            <p:ph sz="half" idx="2"/>
          </p:nvPr>
        </p:nvSpPr>
        <p:spPr>
          <a:xfrm>
            <a:off x="8590045" y="6028260"/>
            <a:ext cx="2289791" cy="565377"/>
          </a:xfrm>
          <a:solidFill>
            <a:srgbClr val="7030A0"/>
          </a:solidFill>
        </p:spPr>
        <p:txBody>
          <a:bodyPr>
            <a:normAutofit/>
          </a:bodyPr>
          <a:lstStyle/>
          <a:p>
            <a:pPr marL="0" indent="0" algn="ctr">
              <a:buNone/>
            </a:pPr>
            <a:r>
              <a:rPr lang="en-IE" b="1" dirty="0" smtClean="0">
                <a:solidFill>
                  <a:schemeClr val="bg1"/>
                </a:solidFill>
              </a:rPr>
              <a:t>Amazing Artist Award</a:t>
            </a:r>
            <a:endParaRPr lang="en-IE" b="1" dirty="0">
              <a:solidFill>
                <a:schemeClr val="bg1"/>
              </a:solidFill>
            </a:endParaRPr>
          </a:p>
        </p:txBody>
      </p:sp>
      <p:sp>
        <p:nvSpPr>
          <p:cNvPr id="24" name="TextBox 23"/>
          <p:cNvSpPr txBox="1"/>
          <p:nvPr/>
        </p:nvSpPr>
        <p:spPr>
          <a:xfrm>
            <a:off x="49472" y="4686813"/>
            <a:ext cx="2002913" cy="646331"/>
          </a:xfrm>
          <a:prstGeom prst="rect">
            <a:avLst/>
          </a:prstGeom>
          <a:solidFill>
            <a:schemeClr val="tx1">
              <a:lumMod val="40000"/>
              <a:lumOff val="60000"/>
            </a:schemeClr>
          </a:solidFill>
        </p:spPr>
        <p:txBody>
          <a:bodyPr wrap="square" rtlCol="0">
            <a:spAutoFit/>
          </a:bodyPr>
          <a:lstStyle/>
          <a:p>
            <a:pPr algn="ctr"/>
            <a:r>
              <a:rPr lang="en-IE" dirty="0" smtClean="0">
                <a:solidFill>
                  <a:schemeClr val="bg1"/>
                </a:solidFill>
              </a:rPr>
              <a:t>Super Writer Award</a:t>
            </a:r>
            <a:endParaRPr lang="en-IE" dirty="0">
              <a:solidFill>
                <a:schemeClr val="bg1"/>
              </a:solidFill>
            </a:endParaRPr>
          </a:p>
        </p:txBody>
      </p:sp>
      <p:sp>
        <p:nvSpPr>
          <p:cNvPr id="25" name="TextBox 24"/>
          <p:cNvSpPr txBox="1"/>
          <p:nvPr/>
        </p:nvSpPr>
        <p:spPr>
          <a:xfrm>
            <a:off x="2864892" y="4696017"/>
            <a:ext cx="1771155" cy="646331"/>
          </a:xfrm>
          <a:prstGeom prst="rect">
            <a:avLst/>
          </a:prstGeom>
          <a:solidFill>
            <a:srgbClr val="00B050"/>
          </a:solidFill>
        </p:spPr>
        <p:txBody>
          <a:bodyPr wrap="square" rtlCol="0">
            <a:spAutoFit/>
          </a:bodyPr>
          <a:lstStyle/>
          <a:p>
            <a:pPr algn="ctr"/>
            <a:r>
              <a:rPr lang="en-IE" dirty="0" smtClean="0">
                <a:solidFill>
                  <a:schemeClr val="bg1"/>
                </a:solidFill>
              </a:rPr>
              <a:t>Fantastic Reader Award</a:t>
            </a:r>
            <a:endParaRPr lang="en-IE" dirty="0">
              <a:solidFill>
                <a:schemeClr val="bg1"/>
              </a:solidFill>
            </a:endParaRPr>
          </a:p>
        </p:txBody>
      </p:sp>
      <p:sp>
        <p:nvSpPr>
          <p:cNvPr id="26" name="TextBox 25"/>
          <p:cNvSpPr txBox="1"/>
          <p:nvPr/>
        </p:nvSpPr>
        <p:spPr>
          <a:xfrm>
            <a:off x="5511472" y="6060790"/>
            <a:ext cx="2055319" cy="646331"/>
          </a:xfrm>
          <a:prstGeom prst="rect">
            <a:avLst/>
          </a:prstGeom>
          <a:solidFill>
            <a:schemeClr val="accent1">
              <a:lumMod val="60000"/>
              <a:lumOff val="40000"/>
            </a:schemeClr>
          </a:solidFill>
        </p:spPr>
        <p:txBody>
          <a:bodyPr wrap="square" rtlCol="0">
            <a:spAutoFit/>
          </a:bodyPr>
          <a:lstStyle/>
          <a:p>
            <a:pPr algn="ctr"/>
            <a:r>
              <a:rPr lang="en-IE" dirty="0" smtClean="0">
                <a:solidFill>
                  <a:schemeClr val="bg1"/>
                </a:solidFill>
              </a:rPr>
              <a:t>Music Master Award</a:t>
            </a:r>
            <a:endParaRPr lang="en-IE" dirty="0">
              <a:solidFill>
                <a:schemeClr val="bg1"/>
              </a:solidFill>
            </a:endParaRPr>
          </a:p>
        </p:txBody>
      </p:sp>
      <p:sp>
        <p:nvSpPr>
          <p:cNvPr id="27" name="TextBox 26"/>
          <p:cNvSpPr txBox="1"/>
          <p:nvPr/>
        </p:nvSpPr>
        <p:spPr>
          <a:xfrm>
            <a:off x="8752501" y="58339"/>
            <a:ext cx="2358730" cy="646331"/>
          </a:xfrm>
          <a:prstGeom prst="rect">
            <a:avLst/>
          </a:prstGeom>
          <a:solidFill>
            <a:srgbClr val="FF0000"/>
          </a:solidFill>
        </p:spPr>
        <p:txBody>
          <a:bodyPr wrap="square" rtlCol="0">
            <a:spAutoFit/>
          </a:bodyPr>
          <a:lstStyle/>
          <a:p>
            <a:r>
              <a:rPr lang="en-IE" dirty="0" smtClean="0">
                <a:solidFill>
                  <a:schemeClr val="bg1"/>
                </a:solidFill>
              </a:rPr>
              <a:t>Super Scientist Award</a:t>
            </a:r>
            <a:endParaRPr lang="en-IE" dirty="0">
              <a:solidFill>
                <a:schemeClr val="bg1"/>
              </a:solidFill>
            </a:endParaRP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7084" y="-18377"/>
            <a:ext cx="3144783" cy="3461200"/>
          </a:xfrm>
          <a:prstGeom prst="rect">
            <a:avLst/>
          </a:prstGeom>
        </p:spPr>
      </p:pic>
      <p:sp>
        <p:nvSpPr>
          <p:cNvPr id="30" name="TextBox 29"/>
          <p:cNvSpPr txBox="1"/>
          <p:nvPr/>
        </p:nvSpPr>
        <p:spPr>
          <a:xfrm>
            <a:off x="5511472" y="2797950"/>
            <a:ext cx="2174978" cy="646331"/>
          </a:xfrm>
          <a:prstGeom prst="rect">
            <a:avLst/>
          </a:prstGeom>
          <a:solidFill>
            <a:schemeClr val="accent5"/>
          </a:solidFill>
        </p:spPr>
        <p:txBody>
          <a:bodyPr wrap="square" rtlCol="0">
            <a:spAutoFit/>
          </a:bodyPr>
          <a:lstStyle/>
          <a:p>
            <a:pPr algn="ctr"/>
            <a:r>
              <a:rPr lang="en-IE" dirty="0" smtClean="0">
                <a:solidFill>
                  <a:schemeClr val="bg1"/>
                </a:solidFill>
              </a:rPr>
              <a:t>Fantastic Friend Award</a:t>
            </a:r>
            <a:endParaRPr lang="en-IE" dirty="0">
              <a:solidFill>
                <a:schemeClr val="bg1"/>
              </a:solidFill>
            </a:endParaRPr>
          </a:p>
        </p:txBody>
      </p:sp>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0838" y="681048"/>
            <a:ext cx="3781028" cy="2957880"/>
          </a:xfrm>
          <a:prstGeom prst="rect">
            <a:avLst/>
          </a:prstGeom>
        </p:spPr>
      </p:pic>
    </p:spTree>
    <p:extLst>
      <p:ext uri="{BB962C8B-B14F-4D97-AF65-F5344CB8AC3E}">
        <p14:creationId xmlns:p14="http://schemas.microsoft.com/office/powerpoint/2010/main" val="1241095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48030" y="2181497"/>
            <a:ext cx="3913632" cy="1065555"/>
          </a:xfrm>
        </p:spPr>
        <p:txBody>
          <a:bodyPr>
            <a:noAutofit/>
          </a:bodyPr>
          <a:lstStyle/>
          <a:p>
            <a:r>
              <a:rPr lang="en-IE" dirty="0" smtClean="0">
                <a:latin typeface="+mj-lt"/>
              </a:rPr>
              <a:t>If you go to the seaside this summer maybe you could look out for:</a:t>
            </a:r>
            <a:endParaRPr lang="en-IE" dirty="0">
              <a:latin typeface="+mj-lt"/>
            </a:endParaRPr>
          </a:p>
        </p:txBody>
      </p:sp>
      <p:sp>
        <p:nvSpPr>
          <p:cNvPr id="3" name="Footer Placeholder 2"/>
          <p:cNvSpPr>
            <a:spLocks noGrp="1"/>
          </p:cNvSpPr>
          <p:nvPr>
            <p:ph type="ftr" sz="quarter" idx="11"/>
          </p:nvPr>
        </p:nvSpPr>
        <p:spPr>
          <a:xfrm>
            <a:off x="963477" y="5787680"/>
            <a:ext cx="5556250" cy="523269"/>
          </a:xfrm>
        </p:spPr>
        <p:txBody>
          <a:bodyPr/>
          <a:lstStyle/>
          <a:p>
            <a:pPr algn="ctr"/>
            <a:endParaRPr lang="en-US" sz="1800" noProof="0" dirty="0" smtClean="0">
              <a:solidFill>
                <a:schemeClr val="accent1">
                  <a:lumMod val="75000"/>
                </a:schemeClr>
              </a:solidFill>
            </a:endParaRPr>
          </a:p>
          <a:p>
            <a:pPr algn="ctr"/>
            <a:endParaRPr lang="en-US" sz="1800" dirty="0">
              <a:solidFill>
                <a:schemeClr val="accent1">
                  <a:lumMod val="75000"/>
                </a:schemeClr>
              </a:solidFill>
            </a:endParaRPr>
          </a:p>
          <a:p>
            <a:pPr algn="ctr"/>
            <a:endParaRPr lang="en-US" sz="1800" noProof="0" dirty="0" smtClean="0">
              <a:solidFill>
                <a:schemeClr val="accent1">
                  <a:lumMod val="75000"/>
                </a:schemeClr>
              </a:solidFill>
            </a:endParaRPr>
          </a:p>
          <a:p>
            <a:pPr algn="ctr"/>
            <a:endParaRPr lang="en-US" sz="1800" dirty="0">
              <a:solidFill>
                <a:schemeClr val="accent1">
                  <a:lumMod val="75000"/>
                </a:schemeClr>
              </a:solidFill>
            </a:endParaRPr>
          </a:p>
          <a:p>
            <a:pPr algn="ctr"/>
            <a:endParaRPr lang="en-US" sz="1800" noProof="0" dirty="0" smtClean="0">
              <a:solidFill>
                <a:schemeClr val="accent1">
                  <a:lumMod val="75000"/>
                </a:schemeClr>
              </a:solidFill>
            </a:endParaRPr>
          </a:p>
          <a:p>
            <a:pPr algn="ctr"/>
            <a:endParaRPr lang="en-US" sz="1800" noProof="0"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98C0CDE5-970C-4CC4-BF43-0DA127E73E82}" type="slidenum">
              <a:rPr lang="en-US" noProof="0" smtClean="0"/>
              <a:t>6</a:t>
            </a:fld>
            <a:endParaRPr lang="en-US" noProof="0" dirty="0"/>
          </a:p>
        </p:txBody>
      </p:sp>
      <p:sp>
        <p:nvSpPr>
          <p:cNvPr id="5" name="Title 4"/>
          <p:cNvSpPr>
            <a:spLocks noGrp="1"/>
          </p:cNvSpPr>
          <p:nvPr>
            <p:ph type="title"/>
          </p:nvPr>
        </p:nvSpPr>
        <p:spPr>
          <a:xfrm rot="-360000">
            <a:off x="163307" y="1010665"/>
            <a:ext cx="4618299" cy="734415"/>
          </a:xfrm>
        </p:spPr>
        <p:txBody>
          <a:bodyPr>
            <a:normAutofit fontScale="90000"/>
          </a:bodyPr>
          <a:lstStyle/>
          <a:p>
            <a:r>
              <a:rPr lang="en-IE" sz="3200" dirty="0" smtClean="0"/>
              <a:t>S.E.S.E.-The Seaside</a:t>
            </a:r>
            <a:endParaRPr lang="en-IE" sz="3200" dirty="0"/>
          </a:p>
        </p:txBody>
      </p:sp>
      <p:sp>
        <p:nvSpPr>
          <p:cNvPr id="6" name="Text Placeholder 5"/>
          <p:cNvSpPr>
            <a:spLocks noGrp="1"/>
          </p:cNvSpPr>
          <p:nvPr>
            <p:ph type="body" sz="quarter" idx="13"/>
          </p:nvPr>
        </p:nvSpPr>
        <p:spPr>
          <a:xfrm>
            <a:off x="392431" y="3256394"/>
            <a:ext cx="4675957" cy="3327286"/>
          </a:xfrm>
        </p:spPr>
        <p:txBody>
          <a:bodyPr>
            <a:normAutofit fontScale="77500" lnSpcReduction="20000"/>
          </a:bodyPr>
          <a:lstStyle/>
          <a:p>
            <a:endParaRPr lang="en-IE" sz="2900" dirty="0" smtClean="0"/>
          </a:p>
          <a:p>
            <a:r>
              <a:rPr lang="en-IE" sz="2900" b="1" dirty="0" smtClean="0">
                <a:latin typeface="+mj-lt"/>
              </a:rPr>
              <a:t>Different coloured shells – did you know shells are homes and that they can grow?</a:t>
            </a:r>
          </a:p>
          <a:p>
            <a:r>
              <a:rPr lang="en-IE" sz="2900" b="1" dirty="0" smtClean="0">
                <a:latin typeface="+mj-lt"/>
              </a:rPr>
              <a:t>Pebbles and stones</a:t>
            </a:r>
          </a:p>
          <a:p>
            <a:r>
              <a:rPr lang="en-IE" sz="2900" b="1" dirty="0" smtClean="0">
                <a:latin typeface="+mj-lt"/>
              </a:rPr>
              <a:t>Seaweed</a:t>
            </a:r>
          </a:p>
          <a:p>
            <a:r>
              <a:rPr lang="en-IE" sz="2900" b="1" dirty="0" smtClean="0">
                <a:latin typeface="+mj-lt"/>
              </a:rPr>
              <a:t>Sea creatures (crabs, starfish, jellyfish! Don’t touch!)</a:t>
            </a:r>
          </a:p>
          <a:p>
            <a:r>
              <a:rPr lang="en-IE" sz="2900" b="1" dirty="0" smtClean="0">
                <a:latin typeface="+mj-lt"/>
              </a:rPr>
              <a:t>Feathers from seagulls and other birds</a:t>
            </a:r>
            <a:r>
              <a:rPr lang="en-IE" sz="2900" dirty="0" smtClean="0">
                <a:latin typeface="+mj-lt"/>
              </a:rPr>
              <a:t>.</a:t>
            </a:r>
          </a:p>
          <a:p>
            <a:endParaRPr lang="en-I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8389" y="1377872"/>
            <a:ext cx="2715087" cy="300395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9154" y="-46032"/>
            <a:ext cx="4033600" cy="5781495"/>
          </a:xfrm>
          <a:prstGeom prst="rect">
            <a:avLst/>
          </a:prstGeom>
        </p:spPr>
      </p:pic>
      <p:sp>
        <p:nvSpPr>
          <p:cNvPr id="9" name="TextBox 8"/>
          <p:cNvSpPr txBox="1"/>
          <p:nvPr/>
        </p:nvSpPr>
        <p:spPr>
          <a:xfrm>
            <a:off x="7825041" y="5528221"/>
            <a:ext cx="3409913"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IE" dirty="0" smtClean="0">
                <a:latin typeface="+mj-lt"/>
              </a:rPr>
              <a:t>You can read up about these and other sea creatures on www.natgeokids.com or www.thelearningapps.com </a:t>
            </a:r>
            <a:endParaRPr lang="en-IE" dirty="0">
              <a:latin typeface="+mj-lt"/>
            </a:endParaRPr>
          </a:p>
        </p:txBody>
      </p:sp>
    </p:spTree>
    <p:extLst>
      <p:ext uri="{BB962C8B-B14F-4D97-AF65-F5344CB8AC3E}">
        <p14:creationId xmlns:p14="http://schemas.microsoft.com/office/powerpoint/2010/main" val="2844142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6ED2A0C-51B7-4C46-8FCB-2E66B0949EA3}"/>
              </a:ext>
            </a:extLst>
          </p:cNvPr>
          <p:cNvSpPr>
            <a:spLocks noGrp="1"/>
          </p:cNvSpPr>
          <p:nvPr>
            <p:ph type="ftr" sz="quarter" idx="11"/>
          </p:nvPr>
        </p:nvSpPr>
        <p:spPr/>
        <p:txBody>
          <a:bodyPr/>
          <a:lstStyle/>
          <a:p>
            <a:r>
              <a:rPr lang="en-US" dirty="0"/>
              <a:t> </a:t>
            </a:r>
            <a:r>
              <a:rPr lang="en-US" dirty="0" smtClean="0"/>
              <a:t>                            </a:t>
            </a:r>
            <a:endParaRPr lang="en-US" dirty="0"/>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7</a:t>
            </a:fld>
            <a:endParaRPr lang="en-US" dirty="0"/>
          </a:p>
        </p:txBody>
      </p:sp>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p:txBody>
          <a:bodyPr>
            <a:normAutofit/>
          </a:bodyPr>
          <a:lstStyle/>
          <a:p>
            <a:r>
              <a:rPr lang="en-US" sz="3200" dirty="0" smtClean="0"/>
              <a:t>S.P.H.E.</a:t>
            </a:r>
            <a:br>
              <a:rPr lang="en-US" sz="3200" dirty="0" smtClean="0"/>
            </a:br>
            <a:r>
              <a:rPr lang="en-US" sz="3200" dirty="0" smtClean="0"/>
              <a:t>Sun Safety</a:t>
            </a:r>
            <a:endParaRPr lang="en-US" sz="3200"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11028" y="1559858"/>
            <a:ext cx="4043560" cy="5439243"/>
          </a:xfrm>
        </p:spPr>
      </p:pic>
      <p:sp>
        <p:nvSpPr>
          <p:cNvPr id="7" name="Content Placeholder 6"/>
          <p:cNvSpPr>
            <a:spLocks noGrp="1"/>
          </p:cNvSpPr>
          <p:nvPr>
            <p:ph sz="half" idx="2"/>
          </p:nvPr>
        </p:nvSpPr>
        <p:spPr>
          <a:xfrm>
            <a:off x="9701982" y="3679585"/>
            <a:ext cx="5952309" cy="3976085"/>
          </a:xfrm>
        </p:spPr>
        <p:txBody>
          <a:bodyPr/>
          <a:lstStyle/>
          <a:p>
            <a:pPr marL="0" indent="0">
              <a:buNone/>
            </a:pPr>
            <a:r>
              <a:rPr lang="en-IE" dirty="0" smtClean="0"/>
              <a:t>                                        </a:t>
            </a:r>
            <a:endParaRPr lang="en-IE" dirty="0"/>
          </a:p>
        </p:txBody>
      </p:sp>
      <p:sp>
        <p:nvSpPr>
          <p:cNvPr id="5" name="Rectangle 4"/>
          <p:cNvSpPr/>
          <p:nvPr/>
        </p:nvSpPr>
        <p:spPr>
          <a:xfrm>
            <a:off x="6096000" y="2334864"/>
            <a:ext cx="6096000" cy="369332"/>
          </a:xfrm>
          <a:prstGeom prst="rect">
            <a:avLst/>
          </a:prstGeom>
        </p:spPr>
        <p:txBody>
          <a:bodyPr>
            <a:spAutoFit/>
          </a:bodyPr>
          <a:lstStyle/>
          <a:p>
            <a:r>
              <a:rPr lang="en-US" dirty="0" smtClean="0">
                <a:solidFill>
                  <a:srgbClr val="383838"/>
                </a:solidFill>
                <a:latin typeface="Source Sans Pro"/>
              </a:rPr>
              <a:t>.</a:t>
            </a:r>
            <a:endParaRPr lang="en-US" b="0" i="0" u="none" strike="noStrike" dirty="0">
              <a:solidFill>
                <a:srgbClr val="383838"/>
              </a:solidFill>
              <a:effectLst/>
              <a:latin typeface="Source Sans Pro"/>
            </a:endParaRPr>
          </a:p>
        </p:txBody>
      </p:sp>
      <p:pic>
        <p:nvPicPr>
          <p:cNvPr id="1026" name="Picture 2" descr="baby-with-wraparound-sunglas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558" y="258762"/>
            <a:ext cx="4781550" cy="31337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94960" y="3760430"/>
            <a:ext cx="3861989" cy="3416320"/>
          </a:xfrm>
          <a:prstGeom prst="rect">
            <a:avLst/>
          </a:prstGeom>
          <a:noFill/>
        </p:spPr>
        <p:txBody>
          <a:bodyPr wrap="square" rtlCol="0">
            <a:spAutoFit/>
          </a:bodyPr>
          <a:lstStyle/>
          <a:p>
            <a:r>
              <a:rPr lang="en-US" dirty="0"/>
              <a:t>Sunburn can happen both in Ireland and abroad. About 90% of harmful UV rays can also pass through light cloud, so take care on cloudy days too</a:t>
            </a:r>
            <a:r>
              <a:rPr lang="en-US" dirty="0" smtClean="0"/>
              <a:t>!</a:t>
            </a:r>
          </a:p>
          <a:p>
            <a:endParaRPr lang="en-US" b="1" dirty="0"/>
          </a:p>
          <a:p>
            <a:r>
              <a:rPr lang="en-US" b="1" dirty="0"/>
              <a:t>Sunscreen</a:t>
            </a:r>
          </a:p>
          <a:p>
            <a:r>
              <a:rPr lang="en-US" dirty="0"/>
              <a:t>You should use sunscreen or sun cream </a:t>
            </a:r>
            <a:r>
              <a:rPr lang="en-US" dirty="0" smtClean="0"/>
              <a:t>that has </a:t>
            </a:r>
            <a:r>
              <a:rPr lang="en-US" dirty="0"/>
              <a:t>a sun protection factor (SPF) of 30 or </a:t>
            </a:r>
            <a:r>
              <a:rPr lang="en-US" dirty="0" smtClean="0"/>
              <a:t>higher and that </a:t>
            </a:r>
            <a:endParaRPr lang="en-US" dirty="0"/>
          </a:p>
          <a:p>
            <a:r>
              <a:rPr lang="en-US" dirty="0"/>
              <a:t>protects against </a:t>
            </a:r>
            <a:r>
              <a:rPr lang="en-US" dirty="0" smtClean="0"/>
              <a:t>both </a:t>
            </a:r>
            <a:r>
              <a:rPr lang="en-US" dirty="0"/>
              <a:t>types of sun's dangerous rays, UVA and UVB</a:t>
            </a:r>
          </a:p>
          <a:p>
            <a:pPr algn="ctr"/>
            <a:endParaRPr lang="en-IE" dirty="0"/>
          </a:p>
        </p:txBody>
      </p:sp>
    </p:spTree>
    <p:extLst>
      <p:ext uri="{BB962C8B-B14F-4D97-AF65-F5344CB8AC3E}">
        <p14:creationId xmlns:p14="http://schemas.microsoft.com/office/powerpoint/2010/main" val="41389662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07818" y="2239507"/>
            <a:ext cx="5378997" cy="512671"/>
          </a:xfrm>
        </p:spPr>
        <p:txBody>
          <a:bodyPr>
            <a:noAutofit/>
          </a:bodyPr>
          <a:lstStyle/>
          <a:p>
            <a:endParaRPr lang="en-IE" sz="2000" dirty="0" smtClean="0"/>
          </a:p>
          <a:p>
            <a:endParaRPr lang="en-IE" sz="2000" dirty="0"/>
          </a:p>
          <a:p>
            <a:pPr algn="ctr"/>
            <a:r>
              <a:rPr lang="en-IE" sz="2000" dirty="0" smtClean="0"/>
              <a:t>ORAL LANGUAGE: Brainstorming words at the beach…</a:t>
            </a:r>
            <a:endParaRPr lang="en-IE" sz="2000" dirty="0"/>
          </a:p>
        </p:txBody>
      </p:sp>
      <p:sp>
        <p:nvSpPr>
          <p:cNvPr id="3" name="Content Placeholder 2"/>
          <p:cNvSpPr>
            <a:spLocks noGrp="1"/>
          </p:cNvSpPr>
          <p:nvPr>
            <p:ph sz="half" idx="2"/>
          </p:nvPr>
        </p:nvSpPr>
        <p:spPr>
          <a:xfrm>
            <a:off x="339634" y="2827042"/>
            <a:ext cx="5247181" cy="3838930"/>
          </a:xfrm>
        </p:spPr>
        <p:txBody>
          <a:bodyPr>
            <a:normAutofit/>
          </a:bodyPr>
          <a:lstStyle/>
          <a:p>
            <a:pPr marL="0" indent="0">
              <a:buNone/>
            </a:pPr>
            <a:r>
              <a:rPr lang="en-IE" b="1" u="sng" dirty="0">
                <a:latin typeface="+mj-lt"/>
              </a:rPr>
              <a:t>TASTE</a:t>
            </a:r>
            <a:r>
              <a:rPr lang="en-IE" b="1" dirty="0">
                <a:latin typeface="+mj-lt"/>
              </a:rPr>
              <a:t>: Think of the taste of the sea water, ice-cream, sandwiches, crisps, fruit etc.</a:t>
            </a:r>
          </a:p>
          <a:p>
            <a:pPr marL="0" indent="0">
              <a:buNone/>
            </a:pPr>
            <a:r>
              <a:rPr lang="en-IE" b="1" u="sng" dirty="0">
                <a:latin typeface="+mj-lt"/>
              </a:rPr>
              <a:t>SMELL</a:t>
            </a:r>
            <a:r>
              <a:rPr lang="en-IE" b="1" dirty="0">
                <a:latin typeface="+mj-lt"/>
              </a:rPr>
              <a:t>: Are there different smells near the sea? Seaweed? Barbecues? Chip van? </a:t>
            </a:r>
            <a:endParaRPr lang="en-IE" b="1" u="sng" dirty="0">
              <a:latin typeface="+mj-lt"/>
            </a:endParaRPr>
          </a:p>
          <a:p>
            <a:pPr marL="0" indent="0">
              <a:buNone/>
            </a:pPr>
            <a:r>
              <a:rPr lang="en-IE" b="1" u="sng" dirty="0">
                <a:latin typeface="+mj-lt"/>
              </a:rPr>
              <a:t>HEAR</a:t>
            </a:r>
            <a:r>
              <a:rPr lang="en-IE" b="1" dirty="0">
                <a:latin typeface="+mj-lt"/>
              </a:rPr>
              <a:t>: What sounds would you hear by the seaside?</a:t>
            </a:r>
          </a:p>
          <a:p>
            <a:pPr marL="0" indent="0">
              <a:buNone/>
            </a:pPr>
            <a:r>
              <a:rPr lang="en-IE" b="1" u="sng" dirty="0">
                <a:latin typeface="+mj-lt"/>
              </a:rPr>
              <a:t>SIGHT</a:t>
            </a:r>
            <a:r>
              <a:rPr lang="en-IE" b="1" dirty="0">
                <a:latin typeface="+mj-lt"/>
              </a:rPr>
              <a:t>: What colours might you see? Birds? Sea creatures? People? </a:t>
            </a:r>
          </a:p>
          <a:p>
            <a:pPr marL="0" indent="0">
              <a:buNone/>
            </a:pPr>
            <a:r>
              <a:rPr lang="en-IE" b="1" u="sng" dirty="0">
                <a:latin typeface="+mj-lt"/>
              </a:rPr>
              <a:t>TOUCH</a:t>
            </a:r>
            <a:r>
              <a:rPr lang="en-IE" b="1" dirty="0">
                <a:latin typeface="+mj-lt"/>
              </a:rPr>
              <a:t>: What does the sand feel like? the sea? a towel? a beach ball? etc..</a:t>
            </a:r>
          </a:p>
          <a:p>
            <a:pPr marL="0" indent="0">
              <a:buNone/>
            </a:pPr>
            <a:endParaRPr lang="en-IE" b="1" u="sng" dirty="0" smtClean="0">
              <a:latin typeface="+mj-lt"/>
            </a:endParaRPr>
          </a:p>
          <a:p>
            <a:pPr marL="0" indent="0">
              <a:buNone/>
            </a:pPr>
            <a:endParaRPr lang="en-IE" b="1" u="sng" dirty="0">
              <a:latin typeface="+mj-lt"/>
            </a:endParaRPr>
          </a:p>
        </p:txBody>
      </p:sp>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a:xfrm rot="-360000">
            <a:off x="583426" y="862267"/>
            <a:ext cx="4171113" cy="1042492"/>
          </a:xfrm>
        </p:spPr>
        <p:txBody>
          <a:bodyPr>
            <a:normAutofit/>
          </a:bodyPr>
          <a:lstStyle/>
          <a:p>
            <a:r>
              <a:rPr lang="en-US" sz="3200" dirty="0" smtClean="0"/>
              <a:t>Literacy:</a:t>
            </a:r>
            <a:endParaRPr lang="ru-RU" sz="3200" dirty="0"/>
          </a:p>
        </p:txBody>
      </p:sp>
      <p:sp>
        <p:nvSpPr>
          <p:cNvPr id="7" name="Text Placeholder 6"/>
          <p:cNvSpPr>
            <a:spLocks noGrp="1"/>
          </p:cNvSpPr>
          <p:nvPr>
            <p:ph type="body" idx="13"/>
          </p:nvPr>
        </p:nvSpPr>
        <p:spPr>
          <a:xfrm rot="661849">
            <a:off x="5496849" y="1240811"/>
            <a:ext cx="5693960" cy="600075"/>
          </a:xfrm>
        </p:spPr>
        <p:txBody>
          <a:bodyPr/>
          <a:lstStyle/>
          <a:p>
            <a:r>
              <a:rPr lang="en-IE" dirty="0" smtClean="0">
                <a:solidFill>
                  <a:schemeClr val="accent4">
                    <a:lumMod val="50000"/>
                  </a:schemeClr>
                </a:solidFill>
              </a:rPr>
              <a:t>                   </a:t>
            </a:r>
            <a:endParaRPr lang="en-IE" dirty="0">
              <a:solidFill>
                <a:schemeClr val="accent4">
                  <a:lumMod val="50000"/>
                </a:schemeClr>
              </a:solidFill>
            </a:endParaRPr>
          </a:p>
        </p:txBody>
      </p:sp>
      <p:pic>
        <p:nvPicPr>
          <p:cNvPr id="5" name="Content Placeholder 4"/>
          <p:cNvPicPr>
            <a:picLocks noGrp="1" noChangeAspect="1"/>
          </p:cNvPicPr>
          <p:nvPr>
            <p:ph sz="half" idx="14"/>
          </p:nvPr>
        </p:nvPicPr>
        <p:blipFill>
          <a:blip r:embed="rId2">
            <a:extLst>
              <a:ext uri="{28A0092B-C50C-407E-A947-70E740481C1C}">
                <a14:useLocalDpi xmlns:a14="http://schemas.microsoft.com/office/drawing/2010/main" val="0"/>
              </a:ext>
            </a:extLst>
          </a:blip>
          <a:stretch>
            <a:fillRect/>
          </a:stretch>
        </p:blipFill>
        <p:spPr>
          <a:xfrm>
            <a:off x="949039" y="5661979"/>
            <a:ext cx="3439886" cy="1196021"/>
          </a:xfrm>
        </p:spPr>
      </p:pic>
      <p:sp>
        <p:nvSpPr>
          <p:cNvPr id="8" name="Text Placeholder 7"/>
          <p:cNvSpPr>
            <a:spLocks noGrp="1"/>
          </p:cNvSpPr>
          <p:nvPr>
            <p:ph type="body" idx="15"/>
          </p:nvPr>
        </p:nvSpPr>
        <p:spPr>
          <a:xfrm rot="623161">
            <a:off x="10635028" y="2960560"/>
            <a:ext cx="8608640" cy="1518966"/>
          </a:xfrm>
          <a:noFill/>
        </p:spPr>
        <p:txBody>
          <a:bodyPr>
            <a:normAutofit/>
          </a:bodyPr>
          <a:lstStyle/>
          <a:p>
            <a:endParaRPr lang="en-IE" dirty="0"/>
          </a:p>
        </p:txBody>
      </p:sp>
      <p:pic>
        <p:nvPicPr>
          <p:cNvPr id="2054" name="Picture 6" descr="Short beach Po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3161">
            <a:off x="7706181" y="886129"/>
            <a:ext cx="3939954" cy="66979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1105952">
            <a:off x="5574159" y="611975"/>
            <a:ext cx="2550613"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E" sz="2400" dirty="0" smtClean="0">
                <a:solidFill>
                  <a:schemeClr val="accent4">
                    <a:lumMod val="50000"/>
                  </a:schemeClr>
                </a:solidFill>
                <a:latin typeface="+mj-lt"/>
              </a:rPr>
              <a:t>Here is a poem  that you might like to read together.</a:t>
            </a:r>
            <a:endParaRPr lang="en-IE" sz="2400" dirty="0">
              <a:solidFill>
                <a:schemeClr val="accent4">
                  <a:lumMod val="50000"/>
                </a:schemeClr>
              </a:solidFill>
              <a:latin typeface="+mj-lt"/>
            </a:endParaRPr>
          </a:p>
        </p:txBody>
      </p:sp>
    </p:spTree>
    <p:extLst>
      <p:ext uri="{BB962C8B-B14F-4D97-AF65-F5344CB8AC3E}">
        <p14:creationId xmlns:p14="http://schemas.microsoft.com/office/powerpoint/2010/main" val="1923331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927464" y="5424386"/>
            <a:ext cx="7354389" cy="1199788"/>
          </a:xfrm>
        </p:spPr>
        <p:txBody>
          <a:bodyPr/>
          <a:lstStyle/>
          <a:p>
            <a:r>
              <a:rPr lang="en-US" sz="1800" dirty="0">
                <a:solidFill>
                  <a:schemeClr val="accent4">
                    <a:lumMod val="50000"/>
                  </a:schemeClr>
                </a:solidFill>
              </a:rPr>
              <a:t>Here are some more stories to check out with a seaside theme:</a:t>
            </a:r>
          </a:p>
          <a:p>
            <a:r>
              <a:rPr lang="en-US" sz="1800" i="1" dirty="0">
                <a:solidFill>
                  <a:schemeClr val="accent1">
                    <a:lumMod val="75000"/>
                  </a:schemeClr>
                </a:solidFill>
              </a:rPr>
              <a:t>Way Down Deep</a:t>
            </a:r>
          </a:p>
          <a:p>
            <a:r>
              <a:rPr lang="en-US" sz="1800" i="1" dirty="0">
                <a:solidFill>
                  <a:schemeClr val="accent1">
                    <a:lumMod val="75000"/>
                  </a:schemeClr>
                </a:solidFill>
              </a:rPr>
              <a:t>The Rainbow Fish</a:t>
            </a:r>
          </a:p>
          <a:p>
            <a:r>
              <a:rPr lang="en-US" sz="1800" i="1" dirty="0">
                <a:solidFill>
                  <a:schemeClr val="accent1">
                    <a:lumMod val="75000"/>
                  </a:schemeClr>
                </a:solidFill>
              </a:rPr>
              <a:t>How to Catch a Star</a:t>
            </a:r>
            <a:r>
              <a:rPr lang="en-US" sz="1800" dirty="0">
                <a:solidFill>
                  <a:schemeClr val="accent1">
                    <a:lumMod val="75000"/>
                  </a:schemeClr>
                </a:solidFill>
              </a:rPr>
              <a:t>.</a:t>
            </a:r>
          </a:p>
          <a:p>
            <a:endParaRPr lang="en-US" noProof="0" dirty="0" smtClean="0">
              <a:solidFill>
                <a:schemeClr val="accent1">
                  <a:lumMod val="75000"/>
                </a:schemeClr>
              </a:solidFill>
            </a:endParaRPr>
          </a:p>
        </p:txBody>
      </p:sp>
      <p:sp>
        <p:nvSpPr>
          <p:cNvPr id="3" name="Slide Number Placeholder 2"/>
          <p:cNvSpPr>
            <a:spLocks noGrp="1"/>
          </p:cNvSpPr>
          <p:nvPr>
            <p:ph type="sldNum" sz="quarter" idx="12"/>
          </p:nvPr>
        </p:nvSpPr>
        <p:spPr/>
        <p:txBody>
          <a:bodyPr/>
          <a:lstStyle/>
          <a:p>
            <a:fld id="{98C0CDE5-970C-4CC4-BF43-0DA127E73E82}" type="slidenum">
              <a:rPr lang="en-US" noProof="0" smtClean="0"/>
              <a:t>9</a:t>
            </a:fld>
            <a:endParaRPr lang="en-US" noProof="0" dirty="0"/>
          </a:p>
        </p:txBody>
      </p:sp>
      <p:sp>
        <p:nvSpPr>
          <p:cNvPr id="4" name="Title 3"/>
          <p:cNvSpPr>
            <a:spLocks noGrp="1"/>
          </p:cNvSpPr>
          <p:nvPr>
            <p:ph type="title"/>
          </p:nvPr>
        </p:nvSpPr>
        <p:spPr/>
        <p:txBody>
          <a:bodyPr/>
          <a:lstStyle/>
          <a:p>
            <a:r>
              <a:rPr lang="en-IE" dirty="0" smtClean="0"/>
              <a:t>Literacy </a:t>
            </a:r>
            <a:endParaRPr lang="en-IE" dirty="0"/>
          </a:p>
        </p:txBody>
      </p:sp>
      <p:sp>
        <p:nvSpPr>
          <p:cNvPr id="5" name="Text Placeholder 4"/>
          <p:cNvSpPr>
            <a:spLocks noGrp="1"/>
          </p:cNvSpPr>
          <p:nvPr>
            <p:ph type="body" idx="1"/>
          </p:nvPr>
        </p:nvSpPr>
        <p:spPr>
          <a:xfrm>
            <a:off x="7127375" y="2490894"/>
            <a:ext cx="3913632" cy="804672"/>
          </a:xfrm>
        </p:spPr>
        <p:txBody>
          <a:bodyPr>
            <a:noAutofit/>
          </a:bodyPr>
          <a:lstStyle/>
          <a:p>
            <a:r>
              <a:rPr lang="en-IE" sz="1600" dirty="0" smtClean="0">
                <a:latin typeface="+mj-lt"/>
              </a:rPr>
              <a:t>Talk about this picture.  Can you describe what the children are doing using some action words/verbs?</a:t>
            </a:r>
            <a:endParaRPr lang="en-IE" sz="1600" dirty="0">
              <a:latin typeface="+mj-lt"/>
            </a:endParaRPr>
          </a:p>
        </p:txBody>
      </p:sp>
      <p:sp>
        <p:nvSpPr>
          <p:cNvPr id="6" name="Text Placeholder 5"/>
          <p:cNvSpPr>
            <a:spLocks noGrp="1"/>
          </p:cNvSpPr>
          <p:nvPr>
            <p:ph type="body" sz="quarter" idx="13"/>
          </p:nvPr>
        </p:nvSpPr>
        <p:spPr>
          <a:xfrm>
            <a:off x="7136938" y="3401290"/>
            <a:ext cx="4347933" cy="693295"/>
          </a:xfrm>
        </p:spPr>
        <p:txBody>
          <a:bodyPr>
            <a:normAutofit/>
          </a:bodyPr>
          <a:lstStyle/>
          <a:p>
            <a:r>
              <a:rPr lang="en-IE" b="1" dirty="0" smtClean="0"/>
              <a:t>Can you think of any other fun activities you can do at the beach or on holidays</a:t>
            </a:r>
            <a:r>
              <a:rPr lang="en-IE" dirty="0" smtClean="0"/>
              <a:t>?</a:t>
            </a:r>
            <a:endParaRPr lang="en-IE" dirty="0"/>
          </a:p>
        </p:txBody>
      </p:sp>
      <p:sp>
        <p:nvSpPr>
          <p:cNvPr id="7" name="Text Placeholder 6"/>
          <p:cNvSpPr>
            <a:spLocks noGrp="1"/>
          </p:cNvSpPr>
          <p:nvPr>
            <p:ph type="body" sz="quarter" idx="14"/>
          </p:nvPr>
        </p:nvSpPr>
        <p:spPr>
          <a:xfrm>
            <a:off x="7136937" y="4200308"/>
            <a:ext cx="4347933" cy="2441791"/>
          </a:xfrm>
        </p:spPr>
        <p:txBody>
          <a:bodyPr>
            <a:normAutofit/>
          </a:bodyPr>
          <a:lstStyle/>
          <a:p>
            <a:r>
              <a:rPr lang="en-IE" b="1" dirty="0" smtClean="0"/>
              <a:t>Can you finish this sentence?</a:t>
            </a:r>
          </a:p>
          <a:p>
            <a:r>
              <a:rPr lang="en-IE" b="1" dirty="0" smtClean="0"/>
              <a:t>My favourite thing to do on holidays is _______________</a:t>
            </a:r>
          </a:p>
          <a:p>
            <a:r>
              <a:rPr lang="en-IE" b="1" dirty="0" smtClean="0"/>
              <a:t>If you like you can draw a picture to go with your sentence. </a:t>
            </a:r>
          </a:p>
          <a:p>
            <a:r>
              <a:rPr lang="en-IE" b="1" dirty="0" smtClean="0"/>
              <a:t>Here is a link to a story with a Seaside theme-There’s a Commotion in the Ocean </a:t>
            </a:r>
          </a:p>
          <a:p>
            <a:endParaRPr lang="en-IE" b="1" dirty="0" smtClean="0"/>
          </a:p>
          <a:p>
            <a:endParaRPr lang="en-IE" b="1" dirty="0"/>
          </a:p>
          <a:p>
            <a:endParaRPr lang="en-IE" b="1" dirty="0"/>
          </a:p>
        </p:txBody>
      </p:sp>
      <p:sp>
        <p:nvSpPr>
          <p:cNvPr id="8" name="Picture Placeholder 7"/>
          <p:cNvSpPr>
            <a:spLocks noGrp="1"/>
          </p:cNvSpPr>
          <p:nvPr>
            <p:ph type="pic" sz="quarter" idx="15"/>
          </p:nvPr>
        </p:nvSpPr>
        <p:spPr/>
      </p:sp>
      <p:pic>
        <p:nvPicPr>
          <p:cNvPr id="9" name="Picture 2" descr="Children Playing At The Beach Stock Vector - Illustration of ..."/>
          <p:cNvPicPr>
            <a:picLocks noChangeAspect="1" noChangeArrowheads="1"/>
          </p:cNvPicPr>
          <p:nvPr/>
        </p:nvPicPr>
        <p:blipFill rotWithShape="1">
          <a:blip r:embed="rId2">
            <a:extLst>
              <a:ext uri="{28A0092B-C50C-407E-A947-70E740481C1C}">
                <a14:useLocalDpi xmlns:a14="http://schemas.microsoft.com/office/drawing/2010/main" val="0"/>
              </a:ext>
            </a:extLst>
          </a:blip>
          <a:srcRect l="383" b="9033"/>
          <a:stretch/>
        </p:blipFill>
        <p:spPr bwMode="auto">
          <a:xfrm>
            <a:off x="-927463" y="-375780"/>
            <a:ext cx="8064400" cy="54441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065272" y="6024280"/>
            <a:ext cx="5098575" cy="369332"/>
          </a:xfrm>
          <a:prstGeom prst="rect">
            <a:avLst/>
          </a:prstGeom>
        </p:spPr>
        <p:txBody>
          <a:bodyPr wrap="none">
            <a:spAutoFit/>
          </a:bodyPr>
          <a:lstStyle/>
          <a:p>
            <a:r>
              <a:rPr lang="en-IE" dirty="0">
                <a:hlinkClick r:id="rId3"/>
              </a:rPr>
              <a:t>https://www.youtube.com/watch?v=9pRhgZ8Jffs</a:t>
            </a:r>
            <a:endParaRPr lang="en-IE" dirty="0"/>
          </a:p>
        </p:txBody>
      </p:sp>
    </p:spTree>
    <p:extLst>
      <p:ext uri="{BB962C8B-B14F-4D97-AF65-F5344CB8AC3E}">
        <p14:creationId xmlns:p14="http://schemas.microsoft.com/office/powerpoint/2010/main" val="12543629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F6C8FF-3D90-457B-9108-406F928CD7CB}">
  <ds:schemaRef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16c05727-aa75-4e4a-9b5f-8a80a1165891"/>
    <ds:schemaRef ds:uri="http://purl.org/dc/terms/"/>
    <ds:schemaRef ds:uri="71af3243-3dd4-4a8d-8c0d-dd76da1f02a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5EE5440-5A1F-438E-9118-BE5E33F97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 DEN No. 3</Template>
  <TotalTime>0</TotalTime>
  <Words>1029</Words>
  <Application>Microsoft Office PowerPoint</Application>
  <PresentationFormat>Widescreen</PresentationFormat>
  <Paragraphs>132</Paragraphs>
  <Slides>13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Comic Sans MS</vt:lpstr>
      <vt:lpstr>Franklin Gothic Book</vt:lpstr>
      <vt:lpstr>Source Sans Pro</vt:lpstr>
      <vt:lpstr>Wingdings</vt:lpstr>
      <vt:lpstr>Office Theme</vt:lpstr>
      <vt:lpstr>THE DEN HOME-SCHOOL LINKS </vt:lpstr>
      <vt:lpstr>Dear Parents…</vt:lpstr>
      <vt:lpstr>CONTENTS</vt:lpstr>
      <vt:lpstr>End of Year Awards</vt:lpstr>
      <vt:lpstr>End of Year Awards</vt:lpstr>
      <vt:lpstr>S.E.S.E.-The Seaside</vt:lpstr>
      <vt:lpstr>S.P.H.E. Sun Safety</vt:lpstr>
      <vt:lpstr>Literacy:</vt:lpstr>
      <vt:lpstr>Literacy </vt:lpstr>
      <vt:lpstr>MUSIC Percussion</vt:lpstr>
      <vt:lpstr>Maths/Numeracy</vt:lpstr>
      <vt:lpstr>Art…some seaside art ideas</vt:lpstr>
      <vt:lpstr> And finally….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2020-06-09T13:29:37Z</dcterms:created>
  <dcterms:modified xsi:type="dcterms:W3CDTF">2020-06-14T19:53:56Z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