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73" r:id="rId4"/>
    <p:sldId id="260" r:id="rId5"/>
    <p:sldId id="259" r:id="rId6"/>
    <p:sldId id="257" r:id="rId7"/>
    <p:sldId id="264" r:id="rId8"/>
    <p:sldId id="265" r:id="rId9"/>
    <p:sldId id="261" r:id="rId10"/>
    <p:sldId id="266" r:id="rId11"/>
    <p:sldId id="271" r:id="rId12"/>
    <p:sldId id="267" r:id="rId13"/>
    <p:sldId id="270" r:id="rId14"/>
    <p:sldId id="274"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35" autoAdjust="0"/>
    <p:restoredTop sz="94660"/>
  </p:normalViewPr>
  <p:slideViewPr>
    <p:cSldViewPr>
      <p:cViewPr>
        <p:scale>
          <a:sx n="69" d="100"/>
          <a:sy n="69" d="100"/>
        </p:scale>
        <p:origin x="-118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E3CEF9-37FF-40BB-A145-01A5E732E9DB}" type="datetimeFigureOut">
              <a:rPr lang="en-IE" smtClean="0"/>
              <a:t>16/04/2020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F7FB14A-B650-4762-B138-7C772CE41B21}"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3CEF9-37FF-40BB-A145-01A5E732E9DB}" type="datetimeFigureOut">
              <a:rPr lang="en-IE" smtClean="0"/>
              <a:t>16/04/2020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F7FB14A-B650-4762-B138-7C772CE41B21}"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3E3CEF9-37FF-40BB-A145-01A5E732E9DB}" type="datetimeFigureOut">
              <a:rPr lang="en-IE" smtClean="0"/>
              <a:t>16/04/2020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F7FB14A-B650-4762-B138-7C772CE41B21}" type="slidenum">
              <a:rPr lang="en-IE" smtClean="0"/>
              <a:t>‹#›</a:t>
            </a:fld>
            <a:endParaRPr lang="en-IE"/>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3CEF9-37FF-40BB-A145-01A5E732E9DB}" type="datetimeFigureOut">
              <a:rPr lang="en-IE" smtClean="0"/>
              <a:t>16/04/2020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F7FB14A-B650-4762-B138-7C772CE41B21}" type="slidenum">
              <a:rPr lang="en-IE" smtClean="0"/>
              <a:t>‹#›</a:t>
            </a:fld>
            <a:endParaRPr lang="en-IE"/>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E3CEF9-37FF-40BB-A145-01A5E732E9DB}" type="datetimeFigureOut">
              <a:rPr lang="en-IE" smtClean="0"/>
              <a:t>16/04/2020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F7FB14A-B650-4762-B138-7C772CE41B21}" type="slidenum">
              <a:rPr lang="en-IE" smtClean="0"/>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3E3CEF9-37FF-40BB-A145-01A5E732E9DB}" type="datetimeFigureOut">
              <a:rPr lang="en-IE" smtClean="0"/>
              <a:t>16/04/2020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F7FB14A-B650-4762-B138-7C772CE41B21}" type="slidenum">
              <a:rPr lang="en-IE" smtClean="0"/>
              <a:t>‹#›</a:t>
            </a:fld>
            <a:endParaRPr lang="en-IE"/>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E3CEF9-37FF-40BB-A145-01A5E732E9DB}" type="datetimeFigureOut">
              <a:rPr lang="en-IE" smtClean="0"/>
              <a:t>16/04/2020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F7FB14A-B650-4762-B138-7C772CE41B21}" type="slidenum">
              <a:rPr lang="en-IE" smtClean="0"/>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E3CEF9-37FF-40BB-A145-01A5E732E9DB}" type="datetimeFigureOut">
              <a:rPr lang="en-IE" smtClean="0"/>
              <a:t>16/04/2020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F7FB14A-B650-4762-B138-7C772CE41B21}"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3E3CEF9-37FF-40BB-A145-01A5E732E9DB}" type="datetimeFigureOut">
              <a:rPr lang="en-IE" smtClean="0"/>
              <a:t>16/04/2020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F7FB14A-B650-4762-B138-7C772CE41B21}"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3E3CEF9-37FF-40BB-A145-01A5E732E9DB}" type="datetimeFigureOut">
              <a:rPr lang="en-IE" smtClean="0"/>
              <a:t>16/04/2020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F7FB14A-B650-4762-B138-7C772CE41B21}" type="slidenum">
              <a:rPr lang="en-IE" smtClean="0"/>
              <a:t>‹#›</a:t>
            </a:fld>
            <a:endParaRPr lang="en-IE"/>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E3CEF9-37FF-40BB-A145-01A5E732E9DB}" type="datetimeFigureOut">
              <a:rPr lang="en-IE" smtClean="0"/>
              <a:t>16/04/2020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F7FB14A-B650-4762-B138-7C772CE41B21}" type="slidenum">
              <a:rPr lang="en-IE" smtClean="0"/>
              <a:t>‹#›</a:t>
            </a:fld>
            <a:endParaRPr lang="en-IE"/>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3E3CEF9-37FF-40BB-A145-01A5E732E9DB}" type="datetimeFigureOut">
              <a:rPr lang="en-IE" smtClean="0"/>
              <a:t>16/04/2020</a:t>
            </a:fld>
            <a:endParaRPr lang="en-IE"/>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IE"/>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F7FB14A-B650-4762-B138-7C772CE41B21}" type="slidenum">
              <a:rPr lang="en-IE" smtClean="0"/>
              <a:t>‹#›</a:t>
            </a:fld>
            <a:endParaRPr lang="en-IE"/>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0HByXWgkMwk" TargetMode="External"/><Relationship Id="rId2" Type="http://schemas.openxmlformats.org/officeDocument/2006/relationships/hyperlink" Target="https://stories.audible.com/start-listen?ref=adbl_ent_anon_ds_hm_hb"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orldbookonline.com/wbel/#/stories/bk000534/en-US?category=job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772400" cy="1780108"/>
          </a:xfrm>
        </p:spPr>
        <p:txBody>
          <a:bodyPr>
            <a:noAutofit/>
          </a:bodyPr>
          <a:lstStyle/>
          <a:p>
            <a:r>
              <a:rPr lang="en-IE" sz="7200" dirty="0" smtClean="0">
                <a:solidFill>
                  <a:srgbClr val="FF0000"/>
                </a:solidFill>
                <a:latin typeface="Comic Sans MS" pitchFamily="66" charset="0"/>
              </a:rPr>
              <a:t>Early Start </a:t>
            </a:r>
            <a:r>
              <a:rPr lang="en-IE" sz="7200" dirty="0" smtClean="0">
                <a:latin typeface="Comic Sans MS" pitchFamily="66" charset="0"/>
              </a:rPr>
              <a:t/>
            </a:r>
            <a:br>
              <a:rPr lang="en-IE" sz="7200" dirty="0" smtClean="0">
                <a:latin typeface="Comic Sans MS" pitchFamily="66" charset="0"/>
              </a:rPr>
            </a:br>
            <a:endParaRPr lang="en-IE" sz="7200" dirty="0">
              <a:latin typeface="Comic Sans MS" pitchFamily="66" charset="0"/>
            </a:endParaRPr>
          </a:p>
        </p:txBody>
      </p:sp>
      <p:sp>
        <p:nvSpPr>
          <p:cNvPr id="3" name="Subtitle 2"/>
          <p:cNvSpPr>
            <a:spLocks noGrp="1"/>
          </p:cNvSpPr>
          <p:nvPr>
            <p:ph type="subTitle" idx="1"/>
          </p:nvPr>
        </p:nvSpPr>
        <p:spPr>
          <a:xfrm>
            <a:off x="762000" y="3581400"/>
            <a:ext cx="7086600" cy="2743200"/>
          </a:xfrm>
        </p:spPr>
        <p:txBody>
          <a:bodyPr>
            <a:normAutofit/>
          </a:bodyPr>
          <a:lstStyle/>
          <a:p>
            <a:endParaRPr lang="en-IE" sz="6000" dirty="0" smtClean="0">
              <a:latin typeface="Comic Sans MS" pitchFamily="66" charset="0"/>
            </a:endParaRPr>
          </a:p>
          <a:p>
            <a:r>
              <a:rPr lang="en-IE" sz="5500" dirty="0" smtClean="0">
                <a:solidFill>
                  <a:srgbClr val="FF0000"/>
                </a:solidFill>
                <a:latin typeface="Comic Sans MS" pitchFamily="66" charset="0"/>
              </a:rPr>
              <a:t>Home Links</a:t>
            </a:r>
          </a:p>
          <a:p>
            <a:r>
              <a:rPr lang="en-IE" sz="3200" dirty="0" smtClean="0">
                <a:solidFill>
                  <a:schemeClr val="tx1"/>
                </a:solidFill>
                <a:latin typeface="Comic Sans MS" pitchFamily="66" charset="0"/>
              </a:rPr>
              <a:t>April 20</a:t>
            </a:r>
            <a:r>
              <a:rPr lang="en-IE" sz="3200" baseline="30000" dirty="0" smtClean="0">
                <a:solidFill>
                  <a:schemeClr val="tx1"/>
                </a:solidFill>
                <a:latin typeface="Comic Sans MS" pitchFamily="66" charset="0"/>
              </a:rPr>
              <a:t>th</a:t>
            </a:r>
            <a:r>
              <a:rPr lang="en-IE" sz="3200" dirty="0" smtClean="0">
                <a:solidFill>
                  <a:schemeClr val="tx1"/>
                </a:solidFill>
                <a:latin typeface="Comic Sans MS" pitchFamily="66" charset="0"/>
              </a:rPr>
              <a:t>-24</a:t>
            </a:r>
            <a:r>
              <a:rPr lang="en-IE" sz="3200" baseline="30000" dirty="0" smtClean="0">
                <a:solidFill>
                  <a:schemeClr val="tx1"/>
                </a:solidFill>
                <a:latin typeface="Comic Sans MS" pitchFamily="66" charset="0"/>
              </a:rPr>
              <a:t>th</a:t>
            </a:r>
            <a:r>
              <a:rPr lang="en-IE" sz="3200" dirty="0" smtClean="0">
                <a:solidFill>
                  <a:schemeClr val="tx1"/>
                </a:solidFill>
                <a:latin typeface="Comic Sans MS" pitchFamily="66" charset="0"/>
              </a:rPr>
              <a:t> 2020</a:t>
            </a:r>
            <a:endParaRPr lang="en-IE" sz="3200" dirty="0">
              <a:latin typeface="Comic Sans MS" pitchFamily="66"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382" y="2133600"/>
            <a:ext cx="2906486" cy="2057400"/>
          </a:xfrm>
          <a:prstGeom prst="rect">
            <a:avLst/>
          </a:prstGeom>
        </p:spPr>
      </p:pic>
    </p:spTree>
    <p:extLst>
      <p:ext uri="{BB962C8B-B14F-4D97-AF65-F5344CB8AC3E}">
        <p14:creationId xmlns:p14="http://schemas.microsoft.com/office/powerpoint/2010/main" val="672012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28800"/>
            <a:ext cx="8229600" cy="4800600"/>
          </a:xfrm>
        </p:spPr>
        <p:txBody>
          <a:bodyPr>
            <a:normAutofit/>
          </a:bodyPr>
          <a:lstStyle/>
          <a:p>
            <a:r>
              <a:rPr lang="en-IE" sz="3200" dirty="0" smtClean="0">
                <a:solidFill>
                  <a:schemeClr val="tx1"/>
                </a:solidFill>
                <a:latin typeface="Comic Sans MS" pitchFamily="66" charset="0"/>
              </a:rPr>
              <a:t>Exercise every day: Have a go on your bike ,scooter, run, skip, hop, jump</a:t>
            </a:r>
          </a:p>
          <a:p>
            <a:r>
              <a:rPr lang="en-IE" sz="3200" dirty="0" smtClean="0">
                <a:solidFill>
                  <a:schemeClr val="tx1"/>
                </a:solidFill>
                <a:latin typeface="Comic Sans MS" pitchFamily="66" charset="0"/>
              </a:rPr>
              <a:t>Join Joe Wicks live at 9.00</a:t>
            </a:r>
          </a:p>
          <a:p>
            <a:r>
              <a:rPr lang="en-IE" sz="3200" dirty="0" smtClean="0">
                <a:solidFill>
                  <a:schemeClr val="tx1"/>
                </a:solidFill>
                <a:latin typeface="Comic Sans MS" pitchFamily="66" charset="0"/>
              </a:rPr>
              <a:t>Practice your ball skills.</a:t>
            </a:r>
            <a:endParaRPr lang="en-IE" sz="3200" dirty="0">
              <a:solidFill>
                <a:schemeClr val="tx1"/>
              </a:solidFill>
              <a:latin typeface="Comic Sans MS" pitchFamily="66" charset="0"/>
            </a:endParaRPr>
          </a:p>
        </p:txBody>
      </p:sp>
      <p:sp>
        <p:nvSpPr>
          <p:cNvPr id="3" name="Title 2"/>
          <p:cNvSpPr>
            <a:spLocks noGrp="1"/>
          </p:cNvSpPr>
          <p:nvPr>
            <p:ph type="title"/>
          </p:nvPr>
        </p:nvSpPr>
        <p:spPr>
          <a:xfrm>
            <a:off x="457200" y="338328"/>
            <a:ext cx="8229600" cy="1033272"/>
          </a:xfrm>
        </p:spPr>
        <p:txBody>
          <a:bodyPr/>
          <a:lstStyle/>
          <a:p>
            <a:r>
              <a:rPr lang="en-IE" dirty="0" smtClean="0"/>
              <a:t>Well Being</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273" y="4114800"/>
            <a:ext cx="2052871" cy="19417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543" y="2972607"/>
            <a:ext cx="2119745" cy="22843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4574" y="4114800"/>
            <a:ext cx="2505824" cy="187665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4485109"/>
            <a:ext cx="2209800" cy="2096987"/>
          </a:xfrm>
          <a:prstGeom prst="rect">
            <a:avLst/>
          </a:prstGeom>
        </p:spPr>
      </p:pic>
    </p:spTree>
    <p:extLst>
      <p:ext uri="{BB962C8B-B14F-4D97-AF65-F5344CB8AC3E}">
        <p14:creationId xmlns:p14="http://schemas.microsoft.com/office/powerpoint/2010/main" val="202874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0"/>
            <a:ext cx="8458199" cy="4648200"/>
          </a:xfrm>
        </p:spPr>
        <p:txBody>
          <a:bodyPr>
            <a:normAutofit fontScale="55000" lnSpcReduction="20000"/>
          </a:bodyPr>
          <a:lstStyle/>
          <a:p>
            <a:pPr fontAlgn="ctr"/>
            <a:endParaRPr lang="en-IE" dirty="0"/>
          </a:p>
          <a:p>
            <a:pPr fontAlgn="ctr"/>
            <a:r>
              <a:rPr lang="en-IE" sz="3800" dirty="0">
                <a:latin typeface="Comic Sans MS" pitchFamily="66" charset="0"/>
              </a:rPr>
              <a:t>How Many Jumps?</a:t>
            </a:r>
          </a:p>
          <a:p>
            <a:r>
              <a:rPr lang="en-IE" sz="3800" b="1" dirty="0">
                <a:latin typeface="Comic Sans MS" pitchFamily="66" charset="0"/>
              </a:rPr>
              <a:t>Materials: masking or painter’s tape, measuring tape </a:t>
            </a:r>
            <a:endParaRPr lang="en-IE" sz="3800" dirty="0">
              <a:latin typeface="Comic Sans MS" pitchFamily="66" charset="0"/>
            </a:endParaRPr>
          </a:p>
          <a:p>
            <a:r>
              <a:rPr lang="en-IE" sz="3800" dirty="0">
                <a:latin typeface="Comic Sans MS" pitchFamily="66" charset="0"/>
              </a:rPr>
              <a:t>Rabbits aren’t the only animals that are great jumpers—kangaroos, frogs, and grasshoppers are too!</a:t>
            </a:r>
          </a:p>
          <a:p>
            <a:r>
              <a:rPr lang="en-IE" sz="3800" dirty="0">
                <a:latin typeface="Comic Sans MS" pitchFamily="66" charset="0"/>
              </a:rPr>
              <a:t>Go to an open space (or move furniture out of the way) and make “animal jumping stations.” Have your child help you use masking tape to mark a starting point and the distance that each animal can jump. Measure 5 feet for a grasshopper, 6 feet for a frog, and 15 feet for a kangaroo. </a:t>
            </a:r>
          </a:p>
          <a:p>
            <a:r>
              <a:rPr lang="en-IE" sz="3800" dirty="0">
                <a:latin typeface="Comic Sans MS" pitchFamily="66" charset="0"/>
              </a:rPr>
              <a:t>At each jumping station, have your child count how many jumps it takes to go the distance.  </a:t>
            </a:r>
          </a:p>
          <a:p>
            <a:r>
              <a:rPr lang="en-IE" sz="3800" dirty="0">
                <a:latin typeface="Comic Sans MS" pitchFamily="66" charset="0"/>
              </a:rPr>
              <a:t>Build math vocabulary as you talk about the activity. Your child will see that the longer the distance, the more jumps it takes.</a:t>
            </a:r>
            <a:br>
              <a:rPr lang="en-IE" sz="3800" dirty="0">
                <a:latin typeface="Comic Sans MS" pitchFamily="66" charset="0"/>
              </a:rPr>
            </a:br>
            <a:endParaRPr lang="en-IE" sz="3800" dirty="0">
              <a:latin typeface="Comic Sans MS" pitchFamily="66" charset="0"/>
            </a:endParaRPr>
          </a:p>
          <a:p>
            <a:r>
              <a:rPr lang="en-IE" dirty="0"/>
              <a:t/>
            </a:r>
            <a:br>
              <a:rPr lang="en-IE" dirty="0"/>
            </a:br>
            <a:endParaRPr lang="en-IE" dirty="0"/>
          </a:p>
        </p:txBody>
      </p:sp>
      <p:sp>
        <p:nvSpPr>
          <p:cNvPr id="3" name="Title 2"/>
          <p:cNvSpPr>
            <a:spLocks noGrp="1"/>
          </p:cNvSpPr>
          <p:nvPr>
            <p:ph type="title"/>
          </p:nvPr>
        </p:nvSpPr>
        <p:spPr/>
        <p:txBody>
          <a:bodyPr>
            <a:normAutofit fontScale="90000"/>
          </a:bodyPr>
          <a:lstStyle/>
          <a:p>
            <a:r>
              <a:rPr lang="en-IE" sz="3200" dirty="0" smtClean="0">
                <a:solidFill>
                  <a:srgbClr val="FFFF00"/>
                </a:solidFill>
                <a:latin typeface="Comic Sans MS" pitchFamily="66" charset="0"/>
              </a:rPr>
              <a:t>The  </a:t>
            </a:r>
            <a:r>
              <a:rPr lang="en-IE" sz="3200" dirty="0">
                <a:solidFill>
                  <a:srgbClr val="FFFF00"/>
                </a:solidFill>
                <a:latin typeface="Comic Sans MS" pitchFamily="66" charset="0"/>
              </a:rPr>
              <a:t>B</a:t>
            </a:r>
            <a:r>
              <a:rPr lang="en-IE" sz="3200" dirty="0" smtClean="0">
                <a:solidFill>
                  <a:srgbClr val="FFFF00"/>
                </a:solidFill>
                <a:latin typeface="Comic Sans MS" pitchFamily="66" charset="0"/>
              </a:rPr>
              <a:t>unny arrived with your eggs so you might like to try this Jumping Bunny activity in the garden. Have Fun!</a:t>
            </a:r>
            <a:endParaRPr lang="en-IE" sz="3200" dirty="0">
              <a:solidFill>
                <a:srgbClr val="FFFF00"/>
              </a:solidFill>
              <a:latin typeface="Comic Sans MS" pitchFamily="66" charset="0"/>
            </a:endParaRPr>
          </a:p>
        </p:txBody>
      </p:sp>
    </p:spTree>
    <p:extLst>
      <p:ext uri="{BB962C8B-B14F-4D97-AF65-F5344CB8AC3E}">
        <p14:creationId xmlns:p14="http://schemas.microsoft.com/office/powerpoint/2010/main" val="640836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81999" cy="5105400"/>
          </a:xfrm>
        </p:spPr>
        <p:txBody>
          <a:bodyPr>
            <a:normAutofit fontScale="92500" lnSpcReduction="20000"/>
          </a:bodyPr>
          <a:lstStyle/>
          <a:p>
            <a:endParaRPr lang="en-IE" dirty="0" smtClean="0"/>
          </a:p>
          <a:p>
            <a:endParaRPr lang="en-IE" dirty="0"/>
          </a:p>
          <a:p>
            <a:r>
              <a:rPr lang="en-IE" dirty="0" smtClean="0">
                <a:latin typeface="Comic Sans MS" pitchFamily="66" charset="0"/>
              </a:rPr>
              <a:t>Enjoy listening to a story </a:t>
            </a:r>
            <a:endParaRPr lang="en-IE" dirty="0">
              <a:latin typeface="Comic Sans MS" pitchFamily="66" charset="0"/>
            </a:endParaRPr>
          </a:p>
          <a:p>
            <a:r>
              <a:rPr lang="en-IE" dirty="0" smtClean="0">
                <a:latin typeface="Comic Sans MS" pitchFamily="66" charset="0"/>
              </a:rPr>
              <a:t>Maybe </a:t>
            </a:r>
            <a:r>
              <a:rPr lang="en-IE" dirty="0">
                <a:latin typeface="Comic Sans MS" pitchFamily="66" charset="0"/>
              </a:rPr>
              <a:t>at the end of the story you could draw a picture or write about your favourite part of the story!</a:t>
            </a:r>
          </a:p>
          <a:p>
            <a:r>
              <a:rPr lang="en-IE" u="sng" dirty="0">
                <a:hlinkClick r:id="rId2"/>
              </a:rPr>
              <a:t>https://stories.audible.com/start-listen?ref=adbl_ent_anon_ds_hm_hb</a:t>
            </a:r>
            <a:endParaRPr lang="en-IE" dirty="0"/>
          </a:p>
          <a:p>
            <a:endParaRPr lang="en-IE" dirty="0" smtClean="0"/>
          </a:p>
          <a:p>
            <a:endParaRPr lang="en-IE" dirty="0"/>
          </a:p>
          <a:p>
            <a:endParaRPr lang="en-IE" dirty="0" smtClean="0"/>
          </a:p>
          <a:p>
            <a:endParaRPr lang="en-IE" dirty="0" smtClean="0"/>
          </a:p>
          <a:p>
            <a:endParaRPr lang="en-IE" dirty="0" smtClean="0"/>
          </a:p>
          <a:p>
            <a:endParaRPr lang="en-IE" dirty="0" smtClean="0"/>
          </a:p>
          <a:p>
            <a:pPr marL="0" indent="0" algn="ctr">
              <a:buNone/>
            </a:pPr>
            <a:r>
              <a:rPr lang="en-IE" sz="3200" dirty="0" smtClean="0">
                <a:latin typeface="Comic Sans MS" pitchFamily="66" charset="0"/>
                <a:hlinkClick r:id="rId3"/>
              </a:rPr>
              <a:t>Watch :The </a:t>
            </a:r>
            <a:r>
              <a:rPr lang="en-IE" sz="3200" dirty="0">
                <a:latin typeface="Comic Sans MS" pitchFamily="66" charset="0"/>
                <a:hlinkClick r:id="rId3"/>
              </a:rPr>
              <a:t>Clap </a:t>
            </a:r>
            <a:r>
              <a:rPr lang="en-IE" sz="3200" dirty="0" err="1">
                <a:latin typeface="Comic Sans MS" pitchFamily="66" charset="0"/>
                <a:hlinkClick r:id="rId3"/>
              </a:rPr>
              <a:t>Clap</a:t>
            </a:r>
            <a:r>
              <a:rPr lang="en-IE" sz="3200" dirty="0">
                <a:latin typeface="Comic Sans MS" pitchFamily="66" charset="0"/>
                <a:hlinkClick r:id="rId3"/>
              </a:rPr>
              <a:t> Song and join in</a:t>
            </a:r>
            <a:r>
              <a:rPr lang="en-IE" dirty="0">
                <a:latin typeface="Comic Sans MS" pitchFamily="66" charset="0"/>
                <a:hlinkClick r:id="rId3"/>
              </a:rPr>
              <a:t>!</a:t>
            </a:r>
            <a:endParaRPr lang="en-IE" dirty="0">
              <a:hlinkClick r:id="rId3"/>
            </a:endParaRPr>
          </a:p>
          <a:p>
            <a:pPr algn="ctr"/>
            <a:r>
              <a:rPr lang="en-IE" dirty="0">
                <a:hlinkClick r:id="rId3"/>
              </a:rPr>
              <a:t>https://www.youtube.com/watch?v=0HByXWgkMwk</a:t>
            </a:r>
            <a:endParaRPr lang="en-IE" dirty="0"/>
          </a:p>
          <a:p>
            <a:endParaRPr lang="en-IE" dirty="0"/>
          </a:p>
        </p:txBody>
      </p:sp>
      <p:sp>
        <p:nvSpPr>
          <p:cNvPr id="3" name="Title 2"/>
          <p:cNvSpPr>
            <a:spLocks noGrp="1"/>
          </p:cNvSpPr>
          <p:nvPr>
            <p:ph type="title"/>
          </p:nvPr>
        </p:nvSpPr>
        <p:spPr>
          <a:xfrm>
            <a:off x="457200" y="338328"/>
            <a:ext cx="8229600" cy="1033272"/>
          </a:xfrm>
        </p:spPr>
        <p:txBody>
          <a:bodyPr/>
          <a:lstStyle/>
          <a:p>
            <a:r>
              <a:rPr lang="en-IE" dirty="0" smtClean="0">
                <a:solidFill>
                  <a:srgbClr val="FF0000"/>
                </a:solidFill>
                <a:latin typeface="Comic Sans MS" pitchFamily="66" charset="0"/>
              </a:rPr>
              <a:t>Story and Song</a:t>
            </a:r>
            <a:endParaRPr lang="en-IE" dirty="0">
              <a:solidFill>
                <a:srgbClr val="FF0000"/>
              </a:solidFill>
              <a:latin typeface="Comic Sans MS" pitchFamily="66"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4038599"/>
            <a:ext cx="2971800" cy="165669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3352800"/>
            <a:ext cx="2773933" cy="2195851"/>
          </a:xfrm>
          <a:prstGeom prst="rect">
            <a:avLst/>
          </a:prstGeom>
        </p:spPr>
      </p:pic>
    </p:spTree>
    <p:extLst>
      <p:ext uri="{BB962C8B-B14F-4D97-AF65-F5344CB8AC3E}">
        <p14:creationId xmlns:p14="http://schemas.microsoft.com/office/powerpoint/2010/main" val="4251452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4648200"/>
          </a:xfrm>
        </p:spPr>
        <p:txBody>
          <a:bodyPr>
            <a:normAutofit/>
          </a:bodyPr>
          <a:lstStyle/>
          <a:p>
            <a:r>
              <a:rPr lang="en-IE" b="1" dirty="0" smtClean="0">
                <a:solidFill>
                  <a:schemeClr val="tx1"/>
                </a:solidFill>
              </a:rPr>
              <a:t>Revise: 2 Little </a:t>
            </a:r>
            <a:r>
              <a:rPr lang="en-IE" b="1" dirty="0" err="1" smtClean="0">
                <a:solidFill>
                  <a:schemeClr val="tx1"/>
                </a:solidFill>
              </a:rPr>
              <a:t>Dickie</a:t>
            </a:r>
            <a:r>
              <a:rPr lang="en-IE" b="1" dirty="0" smtClean="0">
                <a:solidFill>
                  <a:schemeClr val="tx1"/>
                </a:solidFill>
              </a:rPr>
              <a:t> Birds</a:t>
            </a:r>
          </a:p>
          <a:p>
            <a:r>
              <a:rPr lang="en-IE" b="1" dirty="0" smtClean="0">
                <a:solidFill>
                  <a:schemeClr val="tx1"/>
                </a:solidFill>
              </a:rPr>
              <a:t>Twinkle </a:t>
            </a:r>
            <a:r>
              <a:rPr lang="en-IE" b="1" dirty="0" err="1" smtClean="0">
                <a:solidFill>
                  <a:schemeClr val="tx1"/>
                </a:solidFill>
              </a:rPr>
              <a:t>Twinkle</a:t>
            </a:r>
            <a:r>
              <a:rPr lang="en-IE" b="1" dirty="0" smtClean="0">
                <a:solidFill>
                  <a:schemeClr val="tx1"/>
                </a:solidFill>
              </a:rPr>
              <a:t> Little Star</a:t>
            </a:r>
          </a:p>
          <a:p>
            <a:r>
              <a:rPr lang="en-IE" b="1" dirty="0" smtClean="0">
                <a:solidFill>
                  <a:schemeClr val="tx1"/>
                </a:solidFill>
              </a:rPr>
              <a:t>Miss Polly had a dolly</a:t>
            </a:r>
            <a:endParaRPr lang="en-IE" b="1" dirty="0">
              <a:solidFill>
                <a:schemeClr val="tx1"/>
              </a:solidFill>
            </a:endParaRPr>
          </a:p>
        </p:txBody>
      </p:sp>
      <p:sp>
        <p:nvSpPr>
          <p:cNvPr id="3" name="Title 2"/>
          <p:cNvSpPr>
            <a:spLocks noGrp="1"/>
          </p:cNvSpPr>
          <p:nvPr>
            <p:ph type="title"/>
          </p:nvPr>
        </p:nvSpPr>
        <p:spPr/>
        <p:txBody>
          <a:bodyPr>
            <a:normAutofit/>
          </a:bodyPr>
          <a:lstStyle/>
          <a:p>
            <a:r>
              <a:rPr lang="en-IE" sz="5400" dirty="0" smtClean="0">
                <a:solidFill>
                  <a:srgbClr val="FF0000"/>
                </a:solidFill>
                <a:latin typeface="Comic Sans MS" pitchFamily="66" charset="0"/>
              </a:rPr>
              <a:t>Rhyme Time</a:t>
            </a:r>
            <a:endParaRPr lang="en-IE" sz="5400" dirty="0">
              <a:solidFill>
                <a:srgbClr val="FF0000"/>
              </a:solidFill>
              <a:latin typeface="Comic Sans MS"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352800"/>
            <a:ext cx="3029554" cy="29816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011" y="1886827"/>
            <a:ext cx="2173418" cy="12528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0654" y="3139686"/>
            <a:ext cx="4723985" cy="2803914"/>
          </a:xfrm>
          <a:prstGeom prst="rect">
            <a:avLst/>
          </a:prstGeom>
        </p:spPr>
      </p:pic>
    </p:spTree>
    <p:extLst>
      <p:ext uri="{BB962C8B-B14F-4D97-AF65-F5344CB8AC3E}">
        <p14:creationId xmlns:p14="http://schemas.microsoft.com/office/powerpoint/2010/main" val="403279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endParaRPr lang="en-IE" dirty="0" smtClean="0">
              <a:hlinkClick r:id="rId2"/>
            </a:endParaRPr>
          </a:p>
          <a:p>
            <a:r>
              <a:rPr lang="en-IE" dirty="0" smtClean="0">
                <a:hlinkClick r:id="rId2"/>
              </a:rPr>
              <a:t>When I Grow UP</a:t>
            </a:r>
            <a:endParaRPr lang="en-IE" dirty="0">
              <a:hlinkClick r:id="rId2"/>
            </a:endParaRPr>
          </a:p>
          <a:p>
            <a:endParaRPr lang="en-IE" dirty="0" smtClean="0">
              <a:hlinkClick r:id="rId2"/>
            </a:endParaRPr>
          </a:p>
          <a:p>
            <a:endParaRPr lang="en-IE" dirty="0">
              <a:hlinkClick r:id="rId2"/>
            </a:endParaRPr>
          </a:p>
          <a:p>
            <a:endParaRPr lang="en-IE" dirty="0" smtClean="0">
              <a:hlinkClick r:id="rId2"/>
            </a:endParaRPr>
          </a:p>
          <a:p>
            <a:endParaRPr lang="en-IE" dirty="0">
              <a:hlinkClick r:id="rId2"/>
            </a:endParaRPr>
          </a:p>
          <a:p>
            <a:r>
              <a:rPr lang="en-IE" dirty="0" smtClean="0">
                <a:hlinkClick r:id="rId2"/>
              </a:rPr>
              <a:t>https</a:t>
            </a:r>
            <a:r>
              <a:rPr lang="en-IE" dirty="0">
                <a:hlinkClick r:id="rId2"/>
              </a:rPr>
              <a:t>://worldbookonline.com/wbel/#/stories/bk000534/en-US?category=jobs</a:t>
            </a:r>
            <a:endParaRPr lang="en-IE" dirty="0"/>
          </a:p>
        </p:txBody>
      </p:sp>
      <p:sp>
        <p:nvSpPr>
          <p:cNvPr id="4" name="Title 3"/>
          <p:cNvSpPr>
            <a:spLocks noGrp="1"/>
          </p:cNvSpPr>
          <p:nvPr>
            <p:ph type="title"/>
          </p:nvPr>
        </p:nvSpPr>
        <p:spPr/>
        <p:txBody>
          <a:bodyPr/>
          <a:lstStyle/>
          <a:p>
            <a:r>
              <a:rPr lang="en-IE" smtClean="0"/>
              <a:t>Bonus Story!</a:t>
            </a:r>
            <a:endParaRPr lang="en-I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130" y="1789926"/>
            <a:ext cx="4224470" cy="3311644"/>
          </a:xfrm>
          <a:prstGeom prst="rect">
            <a:avLst/>
          </a:prstGeom>
        </p:spPr>
      </p:pic>
    </p:spTree>
    <p:extLst>
      <p:ext uri="{BB962C8B-B14F-4D97-AF65-F5344CB8AC3E}">
        <p14:creationId xmlns:p14="http://schemas.microsoft.com/office/powerpoint/2010/main" val="1634463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altLang="en-US" dirty="0">
                <a:latin typeface="SassoonCRInfantMedium" pitchFamily="2" charset="0"/>
              </a:rPr>
              <a:t>Well done! You have completed all your work</a:t>
            </a:r>
            <a:endParaRPr lang="en-IE" dirty="0"/>
          </a:p>
        </p:txBody>
      </p:sp>
      <p:pic>
        <p:nvPicPr>
          <p:cNvPr id="4" name="Content Placeholder 3" descr="File:Smiley.svg - Wikipedia"/>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262982"/>
            <a:ext cx="3863181" cy="38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516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Welcome to the Summer Term!</a:t>
            </a:r>
            <a:endParaRPr lang="en-IE" dirty="0"/>
          </a:p>
        </p:txBody>
      </p:sp>
      <p:sp>
        <p:nvSpPr>
          <p:cNvPr id="3" name="Content Placeholder 2"/>
          <p:cNvSpPr>
            <a:spLocks noGrp="1"/>
          </p:cNvSpPr>
          <p:nvPr>
            <p:ph idx="1"/>
          </p:nvPr>
        </p:nvSpPr>
        <p:spPr/>
        <p:txBody>
          <a:bodyPr>
            <a:normAutofit lnSpcReduction="10000"/>
          </a:bodyPr>
          <a:lstStyle/>
          <a:p>
            <a:r>
              <a:rPr lang="en-IE" sz="2200" dirty="0" smtClean="0">
                <a:latin typeface="Comic Sans MS" pitchFamily="66" charset="0"/>
              </a:rPr>
              <a:t>Parents and Children, our weekly ‘Home Links’ plan will be full of fun activities that will help to cover the themes we would have been doing in school.</a:t>
            </a:r>
          </a:p>
          <a:p>
            <a:r>
              <a:rPr lang="en-IE" sz="2200" dirty="0" smtClean="0">
                <a:latin typeface="Comic Sans MS" pitchFamily="66" charset="0"/>
              </a:rPr>
              <a:t>The point of the tasks are not so much about learning and doing work. They are about making a connection between your home and our school community during this difficult time. Each week we will upload fun activities for the week ahead. Share pictures of what you get done if you like, on the website photo gallery. We would love to see them</a:t>
            </a:r>
            <a:r>
              <a:rPr lang="en-IE" dirty="0" smtClean="0"/>
              <a:t>.</a:t>
            </a:r>
            <a:endParaRPr lang="en-IE" dirty="0"/>
          </a:p>
        </p:txBody>
      </p:sp>
    </p:spTree>
    <p:extLst>
      <p:ext uri="{BB962C8B-B14F-4D97-AF65-F5344CB8AC3E}">
        <p14:creationId xmlns:p14="http://schemas.microsoft.com/office/powerpoint/2010/main" val="1195144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685801"/>
            <a:ext cx="7891169" cy="5885498"/>
          </a:xfrm>
        </p:spPr>
      </p:pic>
    </p:spTree>
    <p:extLst>
      <p:ext uri="{BB962C8B-B14F-4D97-AF65-F5344CB8AC3E}">
        <p14:creationId xmlns:p14="http://schemas.microsoft.com/office/powerpoint/2010/main" val="1467213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I Need</a:t>
            </a:r>
            <a:endParaRPr lang="en-IE" dirty="0"/>
          </a:p>
        </p:txBody>
      </p:sp>
      <p:sp>
        <p:nvSpPr>
          <p:cNvPr id="3" name="Content Placeholder 2"/>
          <p:cNvSpPr>
            <a:spLocks noGrp="1"/>
          </p:cNvSpPr>
          <p:nvPr>
            <p:ph idx="1"/>
          </p:nvPr>
        </p:nvSpPr>
        <p:spPr/>
        <p:txBody>
          <a:bodyPr>
            <a:normAutofit/>
          </a:bodyPr>
          <a:lstStyle/>
          <a:p>
            <a:r>
              <a:rPr lang="en-IE" sz="3200" dirty="0">
                <a:latin typeface="Comic Sans MS" pitchFamily="66" charset="0"/>
              </a:rPr>
              <a:t>p</a:t>
            </a:r>
            <a:r>
              <a:rPr lang="en-IE" sz="3200" dirty="0" smtClean="0">
                <a:latin typeface="Comic Sans MS" pitchFamily="66" charset="0"/>
              </a:rPr>
              <a:t>aper</a:t>
            </a:r>
          </a:p>
          <a:p>
            <a:r>
              <a:rPr lang="en-IE" sz="3200" dirty="0">
                <a:latin typeface="Comic Sans MS" pitchFamily="66" charset="0"/>
              </a:rPr>
              <a:t>c</a:t>
            </a:r>
            <a:r>
              <a:rPr lang="en-IE" sz="3200" dirty="0" smtClean="0">
                <a:latin typeface="Comic Sans MS" pitchFamily="66" charset="0"/>
              </a:rPr>
              <a:t>rayons/colouring pencils</a:t>
            </a:r>
          </a:p>
          <a:p>
            <a:r>
              <a:rPr lang="en-IE" sz="3200" dirty="0" smtClean="0">
                <a:latin typeface="Comic Sans MS" pitchFamily="66" charset="0"/>
              </a:rPr>
              <a:t>pencil</a:t>
            </a:r>
          </a:p>
          <a:p>
            <a:r>
              <a:rPr lang="en-IE" sz="3200" dirty="0">
                <a:latin typeface="Comic Sans MS" pitchFamily="66" charset="0"/>
              </a:rPr>
              <a:t>a</a:t>
            </a:r>
            <a:r>
              <a:rPr lang="en-IE" sz="3200" dirty="0" smtClean="0">
                <a:latin typeface="Comic Sans MS" pitchFamily="66" charset="0"/>
              </a:rPr>
              <a:t>dult to help me</a:t>
            </a:r>
          </a:p>
          <a:p>
            <a:r>
              <a:rPr lang="en-IE" sz="3200" dirty="0">
                <a:latin typeface="Comic Sans MS" pitchFamily="66" charset="0"/>
              </a:rPr>
              <a:t>a</a:t>
            </a:r>
            <a:r>
              <a:rPr lang="en-IE" sz="3200" dirty="0" smtClean="0">
                <a:latin typeface="Comic Sans MS" pitchFamily="66" charset="0"/>
              </a:rPr>
              <a:t>ccess to phone/</a:t>
            </a:r>
            <a:r>
              <a:rPr lang="en-IE" sz="3200" dirty="0" err="1" smtClean="0">
                <a:latin typeface="Comic Sans MS" pitchFamily="66" charset="0"/>
              </a:rPr>
              <a:t>Ipad</a:t>
            </a:r>
            <a:r>
              <a:rPr lang="en-IE" sz="3200" dirty="0" smtClean="0">
                <a:latin typeface="Comic Sans MS" pitchFamily="66" charset="0"/>
              </a:rPr>
              <a:t>/computer</a:t>
            </a:r>
            <a:endParaRPr lang="en-IE" sz="3200" dirty="0">
              <a:latin typeface="Comic Sans MS" pitchFamily="66" charset="0"/>
            </a:endParaRPr>
          </a:p>
        </p:txBody>
      </p:sp>
    </p:spTree>
    <p:extLst>
      <p:ext uri="{BB962C8B-B14F-4D97-AF65-F5344CB8AC3E}">
        <p14:creationId xmlns:p14="http://schemas.microsoft.com/office/powerpoint/2010/main" val="4131844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NEWS</a:t>
            </a:r>
            <a:endParaRPr lang="en-IE"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rot="16200000">
            <a:off x="584201" y="1777998"/>
            <a:ext cx="3505200" cy="4673601"/>
          </a:xfrm>
        </p:spPr>
      </p:pic>
      <p:sp>
        <p:nvSpPr>
          <p:cNvPr id="4" name="Content Placeholder 3"/>
          <p:cNvSpPr>
            <a:spLocks noGrp="1"/>
          </p:cNvSpPr>
          <p:nvPr>
            <p:ph sz="quarter" idx="14"/>
          </p:nvPr>
        </p:nvSpPr>
        <p:spPr>
          <a:xfrm>
            <a:off x="4645152" y="1905000"/>
            <a:ext cx="4346448" cy="4419600"/>
          </a:xfrm>
        </p:spPr>
        <p:txBody>
          <a:bodyPr>
            <a:normAutofit/>
          </a:bodyPr>
          <a:lstStyle/>
          <a:p>
            <a:r>
              <a:rPr lang="en-IE" sz="2000" dirty="0" smtClean="0">
                <a:solidFill>
                  <a:schemeClr val="tx1"/>
                </a:solidFill>
                <a:latin typeface="Comic Sans MS" pitchFamily="66" charset="0"/>
              </a:rPr>
              <a:t>How many </a:t>
            </a:r>
            <a:r>
              <a:rPr lang="en-IE" sz="2000" dirty="0">
                <a:solidFill>
                  <a:schemeClr val="tx1"/>
                </a:solidFill>
                <a:latin typeface="Comic Sans MS" pitchFamily="66" charset="0"/>
              </a:rPr>
              <a:t>E</a:t>
            </a:r>
            <a:r>
              <a:rPr lang="en-IE" sz="2000" dirty="0" smtClean="0">
                <a:solidFill>
                  <a:schemeClr val="tx1"/>
                </a:solidFill>
                <a:latin typeface="Comic Sans MS" pitchFamily="66" charset="0"/>
              </a:rPr>
              <a:t>aster  eggs did you get?</a:t>
            </a:r>
          </a:p>
          <a:p>
            <a:endParaRPr lang="en-IE" sz="2000" dirty="0" smtClean="0">
              <a:solidFill>
                <a:schemeClr val="tx1"/>
              </a:solidFill>
              <a:latin typeface="Comic Sans MS" pitchFamily="66" charset="0"/>
            </a:endParaRPr>
          </a:p>
          <a:p>
            <a:r>
              <a:rPr lang="en-IE" sz="2000" dirty="0" smtClean="0">
                <a:solidFill>
                  <a:schemeClr val="tx1"/>
                </a:solidFill>
                <a:latin typeface="Comic Sans MS" pitchFamily="66" charset="0"/>
              </a:rPr>
              <a:t>Which was your favourite?</a:t>
            </a:r>
          </a:p>
          <a:p>
            <a:endParaRPr lang="en-IE" sz="2000" dirty="0" smtClean="0">
              <a:solidFill>
                <a:schemeClr val="tx1"/>
              </a:solidFill>
              <a:latin typeface="Comic Sans MS" pitchFamily="66" charset="0"/>
            </a:endParaRPr>
          </a:p>
          <a:p>
            <a:r>
              <a:rPr lang="en-IE" sz="2000" dirty="0" smtClean="0">
                <a:solidFill>
                  <a:schemeClr val="tx1"/>
                </a:solidFill>
                <a:latin typeface="Comic Sans MS" pitchFamily="66" charset="0"/>
              </a:rPr>
              <a:t>Were any the same?</a:t>
            </a:r>
          </a:p>
          <a:p>
            <a:r>
              <a:rPr lang="en-IE" sz="2000" dirty="0" smtClean="0">
                <a:solidFill>
                  <a:schemeClr val="tx1"/>
                </a:solidFill>
                <a:latin typeface="Comic Sans MS" pitchFamily="66" charset="0"/>
              </a:rPr>
              <a:t>What was the wrapper like?</a:t>
            </a:r>
          </a:p>
          <a:p>
            <a:endParaRPr lang="en-IE" sz="2000" dirty="0" smtClean="0">
              <a:solidFill>
                <a:schemeClr val="tx1"/>
              </a:solidFill>
              <a:latin typeface="Comic Sans MS" pitchFamily="66" charset="0"/>
            </a:endParaRPr>
          </a:p>
          <a:p>
            <a:r>
              <a:rPr lang="en-IE" sz="2000" dirty="0" smtClean="0">
                <a:solidFill>
                  <a:schemeClr val="tx1"/>
                </a:solidFill>
                <a:latin typeface="Comic Sans MS" pitchFamily="66" charset="0"/>
              </a:rPr>
              <a:t>Did it have a pattern, spots or stripes?</a:t>
            </a:r>
          </a:p>
          <a:p>
            <a:r>
              <a:rPr lang="en-IE" sz="2000" dirty="0" smtClean="0">
                <a:solidFill>
                  <a:schemeClr val="tx1"/>
                </a:solidFill>
                <a:latin typeface="Comic Sans MS" pitchFamily="66" charset="0"/>
              </a:rPr>
              <a:t>Can you draw a picture of the egg?</a:t>
            </a:r>
            <a:endParaRPr lang="en-IE" sz="2000" dirty="0">
              <a:solidFill>
                <a:schemeClr val="tx1"/>
              </a:solidFill>
              <a:latin typeface="Comic Sans MS" pitchFamily="66" charset="0"/>
            </a:endParaRPr>
          </a:p>
        </p:txBody>
      </p:sp>
    </p:spTree>
    <p:extLst>
      <p:ext uri="{BB962C8B-B14F-4D97-AF65-F5344CB8AC3E}">
        <p14:creationId xmlns:p14="http://schemas.microsoft.com/office/powerpoint/2010/main" val="1977553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IE" dirty="0" smtClean="0">
                <a:solidFill>
                  <a:schemeClr val="tx1"/>
                </a:solidFill>
                <a:latin typeface="Comic Sans MS" pitchFamily="66" charset="0"/>
              </a:rPr>
              <a:t>People who help us</a:t>
            </a:r>
          </a:p>
        </p:txBody>
      </p:sp>
      <p:sp>
        <p:nvSpPr>
          <p:cNvPr id="9" name="Content Placeholder 8"/>
          <p:cNvSpPr>
            <a:spLocks noGrp="1"/>
          </p:cNvSpPr>
          <p:nvPr>
            <p:ph idx="1"/>
          </p:nvPr>
        </p:nvSpPr>
        <p:spPr>
          <a:xfrm>
            <a:off x="762000" y="1600200"/>
            <a:ext cx="7543800" cy="4495800"/>
          </a:xfrm>
        </p:spPr>
        <p:txBody>
          <a:bodyPr/>
          <a:lstStyle/>
          <a:p>
            <a:r>
              <a:rPr lang="en-IE" dirty="0" smtClean="0"/>
              <a:t>Can you name people who help us </a:t>
            </a:r>
            <a:r>
              <a:rPr lang="en-IE" dirty="0"/>
              <a:t> </a:t>
            </a:r>
            <a:r>
              <a:rPr lang="en-IE" dirty="0" smtClean="0"/>
              <a:t>and are helping us keep safe in our communities at the moment?</a:t>
            </a:r>
          </a:p>
          <a:p>
            <a:r>
              <a:rPr lang="en-IE" dirty="0" smtClean="0"/>
              <a:t>For each one you can name, can you answer these questions?</a:t>
            </a:r>
          </a:p>
          <a:p>
            <a:r>
              <a:rPr lang="en-IE" dirty="0" smtClean="0"/>
              <a:t>Who they are?</a:t>
            </a:r>
          </a:p>
          <a:p>
            <a:r>
              <a:rPr lang="en-IE" dirty="0" smtClean="0"/>
              <a:t>What they do?</a:t>
            </a:r>
          </a:p>
          <a:p>
            <a:r>
              <a:rPr lang="en-IE" dirty="0" smtClean="0"/>
              <a:t>Where they work?</a:t>
            </a:r>
          </a:p>
          <a:p>
            <a:r>
              <a:rPr lang="en-IE" dirty="0" smtClean="0"/>
              <a:t>What tools/equipment they use?</a:t>
            </a:r>
          </a:p>
          <a:p>
            <a:r>
              <a:rPr lang="en-IE" dirty="0" smtClean="0"/>
              <a:t>What uniform they wear?</a:t>
            </a:r>
          </a:p>
          <a:p>
            <a:r>
              <a:rPr lang="en-IE" sz="2000" dirty="0" err="1" smtClean="0"/>
              <a:t>sssh</a:t>
            </a:r>
            <a:r>
              <a:rPr lang="en-IE" sz="2000" smtClean="0"/>
              <a:t>! There </a:t>
            </a:r>
            <a:r>
              <a:rPr lang="en-IE" sz="2000" dirty="0" smtClean="0"/>
              <a:t>is help on the next slide!</a:t>
            </a:r>
            <a:endParaRPr lang="en-IE" sz="2000" dirty="0"/>
          </a:p>
          <a:p>
            <a:pPr marL="0" indent="0">
              <a:buNone/>
            </a:pPr>
            <a:endParaRPr lang="en-IE"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352800"/>
            <a:ext cx="3505200" cy="2628900"/>
          </a:xfrm>
          <a:prstGeom prst="rect">
            <a:avLst/>
          </a:prstGeom>
        </p:spPr>
      </p:pic>
    </p:spTree>
    <p:extLst>
      <p:ext uri="{BB962C8B-B14F-4D97-AF65-F5344CB8AC3E}">
        <p14:creationId xmlns:p14="http://schemas.microsoft.com/office/powerpoint/2010/main" val="3742281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838200" y="2971800"/>
            <a:ext cx="3505200" cy="3429000"/>
          </a:xfrm>
        </p:spPr>
        <p:txBody>
          <a:bodyPr>
            <a:noAutofit/>
          </a:bodyPr>
          <a:lstStyle/>
          <a:p>
            <a:r>
              <a:rPr lang="en-IE" sz="2400" dirty="0">
                <a:latin typeface="Comic Sans MS" pitchFamily="66" charset="0"/>
              </a:rPr>
              <a:t>d</a:t>
            </a:r>
            <a:r>
              <a:rPr lang="en-IE" sz="2400" dirty="0" smtClean="0">
                <a:latin typeface="Comic Sans MS" pitchFamily="66" charset="0"/>
              </a:rPr>
              <a:t>octor, nurse,  </a:t>
            </a:r>
            <a:r>
              <a:rPr lang="en-IE" sz="2400" dirty="0" err="1" smtClean="0">
                <a:latin typeface="Comic Sans MS" pitchFamily="66" charset="0"/>
              </a:rPr>
              <a:t>garda</a:t>
            </a:r>
            <a:r>
              <a:rPr lang="en-IE" sz="2400" dirty="0" smtClean="0">
                <a:latin typeface="Comic Sans MS" pitchFamily="66" charset="0"/>
              </a:rPr>
              <a:t>, shopkeeper/cashier, bin person, post person, pharmacist, bus driver………</a:t>
            </a:r>
          </a:p>
          <a:p>
            <a:endParaRPr lang="en-IE" sz="2400" dirty="0" smtClean="0">
              <a:latin typeface="Comic Sans MS" pitchFamily="66" charset="0"/>
            </a:endParaRPr>
          </a:p>
          <a:p>
            <a:r>
              <a:rPr lang="en-IE" sz="2400" dirty="0" smtClean="0">
                <a:latin typeface="Comic Sans MS" pitchFamily="66" charset="0"/>
              </a:rPr>
              <a:t>Make a Thank You card for our great helpers</a:t>
            </a:r>
            <a:endParaRPr lang="en-IE" sz="2400" dirty="0">
              <a:latin typeface="Comic Sans MS" pitchFamily="66" charset="0"/>
            </a:endParaRPr>
          </a:p>
        </p:txBody>
      </p:sp>
      <p:sp>
        <p:nvSpPr>
          <p:cNvPr id="2" name="Title 1"/>
          <p:cNvSpPr>
            <a:spLocks noGrp="1"/>
          </p:cNvSpPr>
          <p:nvPr>
            <p:ph type="title"/>
          </p:nvPr>
        </p:nvSpPr>
        <p:spPr>
          <a:xfrm>
            <a:off x="838200" y="1600200"/>
            <a:ext cx="3352800" cy="1252728"/>
          </a:xfrm>
        </p:spPr>
        <p:txBody>
          <a:bodyPr/>
          <a:lstStyle/>
          <a:p>
            <a:r>
              <a:rPr lang="en-IE" dirty="0" smtClean="0"/>
              <a:t>Did you think of these helpers?</a:t>
            </a:r>
            <a:endParaRPr lang="en-IE" dirty="0"/>
          </a:p>
        </p:txBody>
      </p:sp>
      <p:sp>
        <p:nvSpPr>
          <p:cNvPr id="3" name="Content Placeholder 2"/>
          <p:cNvSpPr>
            <a:spLocks noGrp="1"/>
          </p:cNvSpPr>
          <p:nvPr>
            <p:ph idx="1"/>
          </p:nvPr>
        </p:nvSpPr>
        <p:spPr/>
        <p:txBody>
          <a:bodyPr/>
          <a:lstStyle/>
          <a:p>
            <a:pPr marL="0" indent="0" algn="ctr">
              <a:buNone/>
            </a:pPr>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216" y="1828800"/>
            <a:ext cx="2259980" cy="3706368"/>
          </a:xfrm>
          <a:prstGeom prst="rect">
            <a:avLst/>
          </a:prstGeom>
        </p:spPr>
      </p:pic>
    </p:spTree>
    <p:extLst>
      <p:ext uri="{BB962C8B-B14F-4D97-AF65-F5344CB8AC3E}">
        <p14:creationId xmlns:p14="http://schemas.microsoft.com/office/powerpoint/2010/main" val="2627830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305800" cy="1905000"/>
          </a:xfrm>
        </p:spPr>
        <p:txBody>
          <a:bodyPr>
            <a:normAutofit/>
          </a:bodyPr>
          <a:lstStyle/>
          <a:p>
            <a:r>
              <a:rPr lang="en-IE" sz="2400" b="1" dirty="0" smtClean="0">
                <a:solidFill>
                  <a:schemeClr val="tx1"/>
                </a:solidFill>
                <a:latin typeface="Comic Sans MS" pitchFamily="66" charset="0"/>
              </a:rPr>
              <a:t>When I grow up I want to be a …………?</a:t>
            </a:r>
            <a:br>
              <a:rPr lang="en-IE" sz="2400" b="1" dirty="0" smtClean="0">
                <a:solidFill>
                  <a:schemeClr val="tx1"/>
                </a:solidFill>
                <a:latin typeface="Comic Sans MS" pitchFamily="66" charset="0"/>
              </a:rPr>
            </a:br>
            <a:r>
              <a:rPr lang="en-IE" sz="2400" b="1" dirty="0" smtClean="0">
                <a:solidFill>
                  <a:schemeClr val="tx1"/>
                </a:solidFill>
                <a:latin typeface="Comic Sans MS" pitchFamily="66" charset="0"/>
              </a:rPr>
              <a:t>I want to be a builder like the 3 little pigs!</a:t>
            </a:r>
            <a:br>
              <a:rPr lang="en-IE" sz="2400" b="1" dirty="0" smtClean="0">
                <a:solidFill>
                  <a:schemeClr val="tx1"/>
                </a:solidFill>
                <a:latin typeface="Comic Sans MS" pitchFamily="66" charset="0"/>
              </a:rPr>
            </a:br>
            <a:r>
              <a:rPr lang="en-IE" sz="2400" b="1" dirty="0" smtClean="0">
                <a:solidFill>
                  <a:schemeClr val="tx1"/>
                </a:solidFill>
                <a:latin typeface="Comic Sans MS" pitchFamily="66" charset="0"/>
              </a:rPr>
              <a:t>Ask someone to read/tell you the story of the 3 Little Pigs</a:t>
            </a:r>
            <a:endParaRPr lang="en-IE" sz="2400" b="1" dirty="0">
              <a:solidFill>
                <a:schemeClr val="tx1"/>
              </a:solidFill>
              <a:latin typeface="Comic Sans MS" pitchFamily="66" charset="0"/>
            </a:endParaRPr>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8600" y="2590800"/>
            <a:ext cx="3279617" cy="3200400"/>
          </a:xfrm>
        </p:spPr>
      </p:pic>
      <p:sp>
        <p:nvSpPr>
          <p:cNvPr id="6" name="Content Placeholder 5"/>
          <p:cNvSpPr>
            <a:spLocks noGrp="1"/>
          </p:cNvSpPr>
          <p:nvPr>
            <p:ph sz="quarter" idx="14"/>
          </p:nvPr>
        </p:nvSpPr>
        <p:spPr>
          <a:xfrm>
            <a:off x="3581400" y="2286000"/>
            <a:ext cx="5410200" cy="4572000"/>
          </a:xfrm>
        </p:spPr>
        <p:txBody>
          <a:bodyPr>
            <a:normAutofit lnSpcReduction="10000"/>
          </a:bodyPr>
          <a:lstStyle/>
          <a:p>
            <a:r>
              <a:rPr lang="en-IE" sz="1800" dirty="0" smtClean="0">
                <a:solidFill>
                  <a:schemeClr val="tx1"/>
                </a:solidFill>
                <a:latin typeface="Comic Sans MS" pitchFamily="66" charset="0"/>
              </a:rPr>
              <a:t>The 1</a:t>
            </a:r>
            <a:r>
              <a:rPr lang="en-IE" sz="1800" baseline="30000" dirty="0" smtClean="0">
                <a:solidFill>
                  <a:schemeClr val="tx1"/>
                </a:solidFill>
                <a:latin typeface="Comic Sans MS" pitchFamily="66" charset="0"/>
              </a:rPr>
              <a:t>st</a:t>
            </a:r>
            <a:r>
              <a:rPr lang="en-IE" sz="1800" dirty="0" smtClean="0">
                <a:solidFill>
                  <a:schemeClr val="tx1"/>
                </a:solidFill>
                <a:latin typeface="Comic Sans MS" pitchFamily="66" charset="0"/>
              </a:rPr>
              <a:t> little pig built a house of ______?</a:t>
            </a:r>
          </a:p>
          <a:p>
            <a:endParaRPr lang="en-IE" sz="1800" dirty="0" smtClean="0">
              <a:solidFill>
                <a:schemeClr val="tx1"/>
              </a:solidFill>
              <a:latin typeface="Comic Sans MS" pitchFamily="66" charset="0"/>
            </a:endParaRPr>
          </a:p>
          <a:p>
            <a:r>
              <a:rPr lang="en-IE" sz="1800" dirty="0" smtClean="0">
                <a:solidFill>
                  <a:schemeClr val="tx1"/>
                </a:solidFill>
                <a:latin typeface="Comic Sans MS" pitchFamily="66" charset="0"/>
              </a:rPr>
              <a:t>The 2</a:t>
            </a:r>
            <a:r>
              <a:rPr lang="en-IE" sz="1800" baseline="30000" dirty="0" smtClean="0">
                <a:solidFill>
                  <a:schemeClr val="tx1"/>
                </a:solidFill>
                <a:latin typeface="Comic Sans MS" pitchFamily="66" charset="0"/>
              </a:rPr>
              <a:t>nd</a:t>
            </a:r>
            <a:r>
              <a:rPr lang="en-IE" sz="1800" dirty="0" smtClean="0">
                <a:solidFill>
                  <a:schemeClr val="tx1"/>
                </a:solidFill>
                <a:latin typeface="Comic Sans MS" pitchFamily="66" charset="0"/>
              </a:rPr>
              <a:t> little pig built a house of S______?</a:t>
            </a:r>
          </a:p>
          <a:p>
            <a:endParaRPr lang="en-IE" sz="1800" dirty="0" smtClean="0">
              <a:solidFill>
                <a:schemeClr val="tx1"/>
              </a:solidFill>
              <a:latin typeface="Comic Sans MS" pitchFamily="66" charset="0"/>
            </a:endParaRPr>
          </a:p>
          <a:p>
            <a:r>
              <a:rPr lang="en-IE" sz="1800" dirty="0" smtClean="0">
                <a:solidFill>
                  <a:schemeClr val="tx1"/>
                </a:solidFill>
                <a:latin typeface="Comic Sans MS" pitchFamily="66" charset="0"/>
              </a:rPr>
              <a:t>The 3</a:t>
            </a:r>
            <a:r>
              <a:rPr lang="en-IE" sz="1800" baseline="30000" dirty="0" smtClean="0">
                <a:solidFill>
                  <a:schemeClr val="tx1"/>
                </a:solidFill>
                <a:latin typeface="Comic Sans MS" pitchFamily="66" charset="0"/>
              </a:rPr>
              <a:t>rd</a:t>
            </a:r>
            <a:r>
              <a:rPr lang="en-IE" sz="1800" dirty="0" smtClean="0">
                <a:solidFill>
                  <a:schemeClr val="tx1"/>
                </a:solidFill>
                <a:latin typeface="Comic Sans MS" pitchFamily="66" charset="0"/>
              </a:rPr>
              <a:t> little pig built a house of B_____?</a:t>
            </a:r>
          </a:p>
          <a:p>
            <a:r>
              <a:rPr lang="en-IE" sz="1800" dirty="0" smtClean="0">
                <a:solidFill>
                  <a:schemeClr val="tx1"/>
                </a:solidFill>
                <a:latin typeface="Comic Sans MS" pitchFamily="66" charset="0"/>
              </a:rPr>
              <a:t>And the Big Bod Wolf came along!</a:t>
            </a:r>
          </a:p>
          <a:p>
            <a:endParaRPr lang="en-IE" sz="1800" dirty="0" smtClean="0">
              <a:latin typeface="Comic Sans MS" pitchFamily="66" charset="0"/>
            </a:endParaRPr>
          </a:p>
          <a:p>
            <a:r>
              <a:rPr lang="en-IE" sz="1800" b="1" dirty="0" smtClean="0">
                <a:solidFill>
                  <a:schemeClr val="tx1"/>
                </a:solidFill>
                <a:latin typeface="Comic Sans MS" pitchFamily="66" charset="0"/>
              </a:rPr>
              <a:t>What did he do?</a:t>
            </a:r>
          </a:p>
          <a:p>
            <a:r>
              <a:rPr lang="en-IE" sz="1800" b="1" dirty="0" smtClean="0">
                <a:solidFill>
                  <a:schemeClr val="tx1"/>
                </a:solidFill>
                <a:latin typeface="Comic Sans MS" pitchFamily="66" charset="0"/>
              </a:rPr>
              <a:t>What happened at the end of the story?</a:t>
            </a:r>
          </a:p>
          <a:p>
            <a:endParaRPr lang="en-IE" sz="1800" dirty="0" smtClean="0">
              <a:latin typeface="Comic Sans MS" pitchFamily="66" charset="0"/>
            </a:endParaRPr>
          </a:p>
          <a:p>
            <a:r>
              <a:rPr lang="en-IE" sz="1800" b="1" dirty="0" smtClean="0">
                <a:solidFill>
                  <a:schemeClr val="tx1"/>
                </a:solidFill>
                <a:latin typeface="Comic Sans MS" pitchFamily="66" charset="0"/>
              </a:rPr>
              <a:t>Draw a picture of the 3 pig’s houses and the wolf.</a:t>
            </a:r>
          </a:p>
          <a:p>
            <a:r>
              <a:rPr lang="en-IE" sz="1800" b="1" dirty="0" smtClean="0">
                <a:solidFill>
                  <a:schemeClr val="tx1"/>
                </a:solidFill>
                <a:latin typeface="Comic Sans MS" pitchFamily="66" charset="0"/>
              </a:rPr>
              <a:t>Don’t forget to take a photo and send to the gallery, we would love to see your work.</a:t>
            </a:r>
            <a:endParaRPr lang="en-IE" sz="1800" b="1" dirty="0">
              <a:solidFill>
                <a:schemeClr val="tx1"/>
              </a:solidFill>
              <a:latin typeface="Comic Sans MS" pitchFamily="66" charset="0"/>
            </a:endParaRPr>
          </a:p>
        </p:txBody>
      </p:sp>
    </p:spTree>
    <p:extLst>
      <p:ext uri="{BB962C8B-B14F-4D97-AF65-F5344CB8AC3E}">
        <p14:creationId xmlns:p14="http://schemas.microsoft.com/office/powerpoint/2010/main" val="2806878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538" y="1535677"/>
            <a:ext cx="7408862" cy="4426408"/>
          </a:xfrm>
        </p:spPr>
      </p:pic>
      <p:sp>
        <p:nvSpPr>
          <p:cNvPr id="6" name="Title 5"/>
          <p:cNvSpPr>
            <a:spLocks noGrp="1"/>
          </p:cNvSpPr>
          <p:nvPr>
            <p:ph type="title"/>
          </p:nvPr>
        </p:nvSpPr>
        <p:spPr>
          <a:xfrm>
            <a:off x="457200" y="338328"/>
            <a:ext cx="8229600" cy="1109472"/>
          </a:xfrm>
        </p:spPr>
        <p:txBody>
          <a:bodyPr>
            <a:normAutofit/>
          </a:bodyPr>
          <a:lstStyle/>
          <a:p>
            <a:pPr algn="l"/>
            <a:r>
              <a:rPr lang="en-IE" sz="3200" dirty="0" smtClean="0">
                <a:latin typeface="Comic Sans MS" pitchFamily="66" charset="0"/>
              </a:rPr>
              <a:t>Here are some extra ideas. Have fun!</a:t>
            </a:r>
            <a:br>
              <a:rPr lang="en-IE" sz="3200" dirty="0" smtClean="0">
                <a:latin typeface="Comic Sans MS" pitchFamily="66" charset="0"/>
              </a:rPr>
            </a:br>
            <a:r>
              <a:rPr lang="en-IE" sz="2200" b="1" dirty="0" smtClean="0">
                <a:solidFill>
                  <a:schemeClr val="tx1"/>
                </a:solidFill>
                <a:latin typeface="Comic Sans MS" pitchFamily="66" charset="0"/>
              </a:rPr>
              <a:t>Have a look at next </a:t>
            </a:r>
            <a:r>
              <a:rPr lang="en-IE" sz="2200" b="1" dirty="0" err="1" smtClean="0">
                <a:solidFill>
                  <a:schemeClr val="tx1"/>
                </a:solidFill>
                <a:latin typeface="Comic Sans MS" pitchFamily="66" charset="0"/>
              </a:rPr>
              <a:t>Powerpoint</a:t>
            </a:r>
            <a:r>
              <a:rPr lang="en-IE" sz="2200" b="1" dirty="0" smtClean="0">
                <a:solidFill>
                  <a:schemeClr val="tx1"/>
                </a:solidFill>
                <a:latin typeface="Comic Sans MS" pitchFamily="66" charset="0"/>
              </a:rPr>
              <a:t> </a:t>
            </a:r>
            <a:r>
              <a:rPr lang="en-IE" sz="2200" b="1" dirty="0">
                <a:solidFill>
                  <a:schemeClr val="tx1"/>
                </a:solidFill>
                <a:latin typeface="Comic Sans MS" pitchFamily="66" charset="0"/>
              </a:rPr>
              <a:t>:</a:t>
            </a:r>
            <a:r>
              <a:rPr lang="en-IE" sz="2200" b="1" dirty="0" smtClean="0">
                <a:solidFill>
                  <a:schemeClr val="tx1"/>
                </a:solidFill>
                <a:latin typeface="Comic Sans MS" pitchFamily="66" charset="0"/>
              </a:rPr>
              <a:t> </a:t>
            </a:r>
            <a:r>
              <a:rPr lang="en-IE" sz="2200" b="1" dirty="0">
                <a:solidFill>
                  <a:schemeClr val="tx1"/>
                </a:solidFill>
                <a:latin typeface="Comic Sans MS" pitchFamily="66" charset="0"/>
              </a:rPr>
              <a:t>P</a:t>
            </a:r>
            <a:r>
              <a:rPr lang="en-IE" sz="2200" b="1" dirty="0" smtClean="0">
                <a:solidFill>
                  <a:schemeClr val="tx1"/>
                </a:solidFill>
                <a:latin typeface="Comic Sans MS" pitchFamily="66" charset="0"/>
              </a:rPr>
              <a:t>eople who help us 1</a:t>
            </a:r>
            <a:endParaRPr lang="en-IE" sz="2200" b="1" dirty="0">
              <a:solidFill>
                <a:schemeClr val="tx1"/>
              </a:solidFill>
              <a:latin typeface="Comic Sans MS" pitchFamily="66" charset="0"/>
            </a:endParaRPr>
          </a:p>
        </p:txBody>
      </p:sp>
    </p:spTree>
    <p:extLst>
      <p:ext uri="{BB962C8B-B14F-4D97-AF65-F5344CB8AC3E}">
        <p14:creationId xmlns:p14="http://schemas.microsoft.com/office/powerpoint/2010/main" val="27883730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304</TotalTime>
  <Words>531</Words>
  <Application>Microsoft Office PowerPoint</Application>
  <PresentationFormat>On-screen Show (4:3)</PresentationFormat>
  <Paragraphs>90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Waveform</vt:lpstr>
      <vt:lpstr>Early Start  </vt:lpstr>
      <vt:lpstr>Welcome to the Summer Term!</vt:lpstr>
      <vt:lpstr>PowerPoint Presentation</vt:lpstr>
      <vt:lpstr>What I Need</vt:lpstr>
      <vt:lpstr>NEWS</vt:lpstr>
      <vt:lpstr>People who help us</vt:lpstr>
      <vt:lpstr>Did you think of these helpers?</vt:lpstr>
      <vt:lpstr>When I grow up I want to be a …………? I want to be a builder like the 3 little pigs! Ask someone to read/tell you the story of the 3 Little Pigs</vt:lpstr>
      <vt:lpstr>Here are some extra ideas. Have fun! Have a look at next Powerpoint : People who help us 1</vt:lpstr>
      <vt:lpstr>Well Being</vt:lpstr>
      <vt:lpstr>The  Bunny arrived with your eggs so you might like to try this Jumping Bunny activity in the garden. Have Fun!</vt:lpstr>
      <vt:lpstr>Story and Song</vt:lpstr>
      <vt:lpstr>Rhyme Time</vt:lpstr>
      <vt:lpstr>Bonus Story!</vt:lpstr>
      <vt:lpstr>Well done! You have completed all your work</vt:lpstr>
    </vt:vector>
  </TitlesOfParts>
  <Company>shj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Start</dc:title>
  <dc:creator>Early Start-002</dc:creator>
  <cp:lastModifiedBy>Marina Boland</cp:lastModifiedBy>
  <cp:revision>41</cp:revision>
  <dcterms:created xsi:type="dcterms:W3CDTF">2020-04-05T16:21:00Z</dcterms:created>
  <dcterms:modified xsi:type="dcterms:W3CDTF">2020-04-16T18:18:13Z</dcterms:modified>
</cp:coreProperties>
</file>