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3" r:id="rId3"/>
    <p:sldId id="260" r:id="rId4"/>
    <p:sldId id="261" r:id="rId5"/>
    <p:sldId id="278" r:id="rId6"/>
    <p:sldId id="280" r:id="rId7"/>
    <p:sldId id="264" r:id="rId8"/>
    <p:sldId id="265" r:id="rId9"/>
    <p:sldId id="269" r:id="rId10"/>
    <p:sldId id="271" r:id="rId11"/>
    <p:sldId id="270" r:id="rId12"/>
    <p:sldId id="272" r:id="rId13"/>
    <p:sldId id="275" r:id="rId14"/>
    <p:sldId id="257" r:id="rId15"/>
    <p:sldId id="258" r:id="rId16"/>
    <p:sldId id="273" r:id="rId17"/>
    <p:sldId id="259" r:id="rId18"/>
    <p:sldId id="274" r:id="rId19"/>
    <p:sldId id="262" r:id="rId20"/>
    <p:sldId id="276"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30AE27-547B-47B6-AAC4-3590DDC77DE9}"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124908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AE27-547B-47B6-AAC4-3590DDC77DE9}"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267895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AE27-547B-47B6-AAC4-3590DDC77DE9}"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48204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AE27-547B-47B6-AAC4-3590DDC77DE9}"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411238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0AE27-547B-47B6-AAC4-3590DDC77DE9}"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167426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AE27-547B-47B6-AAC4-3590DDC77DE9}" type="datetimeFigureOut">
              <a:rPr lang="en-US" smtClean="0"/>
              <a:t>17-Apr-20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29704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AE27-547B-47B6-AAC4-3590DDC77DE9}" type="datetimeFigureOut">
              <a:rPr lang="en-US" smtClean="0"/>
              <a:t>17-Apr-20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201862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AE27-547B-47B6-AAC4-3590DDC77DE9}" type="datetimeFigureOut">
              <a:rPr lang="en-US" smtClean="0"/>
              <a:t>17-Apr-20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239059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AE27-547B-47B6-AAC4-3590DDC77DE9}" type="datetimeFigureOut">
              <a:rPr lang="en-US" smtClean="0"/>
              <a:t>17-Apr-20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216641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0AE27-547B-47B6-AAC4-3590DDC77DE9}" type="datetimeFigureOut">
              <a:rPr lang="en-US" smtClean="0"/>
              <a:t>17-Apr-20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12351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0AE27-547B-47B6-AAC4-3590DDC77DE9}" type="datetimeFigureOut">
              <a:rPr lang="en-US" smtClean="0"/>
              <a:t>17-Apr-20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85AA7-F2C8-4364-8933-08688181BD89}" type="slidenum">
              <a:rPr lang="en-US" smtClean="0"/>
              <a:t>‹#›</a:t>
            </a:fld>
            <a:endParaRPr lang="en-US"/>
          </a:p>
        </p:txBody>
      </p:sp>
    </p:spTree>
    <p:extLst>
      <p:ext uri="{BB962C8B-B14F-4D97-AF65-F5344CB8AC3E}">
        <p14:creationId xmlns:p14="http://schemas.microsoft.com/office/powerpoint/2010/main" val="375027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AE27-547B-47B6-AAC4-3590DDC77DE9}" type="datetimeFigureOut">
              <a:rPr lang="en-US" smtClean="0"/>
              <a:t>17-Apr-20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85AA7-F2C8-4364-8933-08688181BD89}" type="slidenum">
              <a:rPr lang="en-US" smtClean="0"/>
              <a:t>‹#›</a:t>
            </a:fld>
            <a:endParaRPr lang="en-US"/>
          </a:p>
        </p:txBody>
      </p:sp>
    </p:spTree>
    <p:extLst>
      <p:ext uri="{BB962C8B-B14F-4D97-AF65-F5344CB8AC3E}">
        <p14:creationId xmlns:p14="http://schemas.microsoft.com/office/powerpoint/2010/main" val="404294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vickisnotebook.blogspot.com/2013/10/the-one-where-i-did-exercise-class.html"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youtube.com/user/CosmicKidsYoga" TargetMode="External"/><Relationship Id="rId5" Type="http://schemas.openxmlformats.org/officeDocument/2006/relationships/hyperlink" Target="https://www.youtube.com/channel/UCqscMO1YfPB3-7dZZSxKPrQ" TargetMode="External"/><Relationship Id="rId4" Type="http://schemas.openxmlformats.org/officeDocument/2006/relationships/hyperlink" Target="https://www.youtube.com/playlist?list=PLyCLoPd4VxBtWi7RnRLz6qHgOqWiB_Lr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hyperlink" Target="https://www.youtube.com/watch?v=PWMuB6IwzE4"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hyperlink" Target="https://www.youtube.com/watch?v=hKQKAI2q1k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kaimhanta.blogspot.com/2012/01/beg-your-pardon.html" TargetMode="External"/><Relationship Id="rId5" Type="http://schemas.openxmlformats.org/officeDocument/2006/relationships/image" Target="../media/image5.jpg"/><Relationship Id="rId4" Type="http://schemas.openxmlformats.org/officeDocument/2006/relationships/hyperlink" Target="https://www.youtube.com/watch?v=ylJ2IBauypE"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hyperlink" Target="https://pixabay.com/fr/ustensiles-de-cuisine-cuisine-outils-23488/"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slideLayout" Target="../slideLayouts/slideLayout2.xml"/><Relationship Id="rId7" Type="http://schemas.openxmlformats.org/officeDocument/2006/relationships/hyperlink" Target="http://www.publicdomainpictures.net/view-image.php?image=37298&amp;picture=globe-clipart"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jpeg"/><Relationship Id="rId5" Type="http://schemas.openxmlformats.org/officeDocument/2006/relationships/hyperlink" Target="https://farsightblogger.blogspot.com/2017/12/sometimes-i-panic-with-my-world-building.html" TargetMode="External"/><Relationship Id="rId4" Type="http://schemas.openxmlformats.org/officeDocument/2006/relationships/image" Target="../media/image7.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rowinlove.ie/en/" TargetMode="External"/><Relationship Id="rId2" Type="http://schemas.openxmlformats.org/officeDocument/2006/relationships/hyperlink" Target="https://www.youtube.com/playlist?list=PLyCLoPd4VxBtWi7RnRLz6qHgOqWiB_LrH"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trial@growinlove.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ate.org.uk/kids/explore/who-is/who-vincent-van-gogh"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NdsrHPCcCg" TargetMode="External"/><Relationship Id="rId2" Type="http://schemas.openxmlformats.org/officeDocument/2006/relationships/hyperlink" Target="https://www.youtube.com/playlist?list=PLyCLoPd4VxBtWi7RnRLz6qHgOqWiB_LrH"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SnAVyqYT6c" TargetMode="External"/><Relationship Id="rId2" Type="http://schemas.openxmlformats.org/officeDocument/2006/relationships/hyperlink" Target="https://www.youtube.com/watch?v=MIm_H01Z6S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ACD88-1979-4F42-994A-B71091DBD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1">
            <a:extLst>
              <a:ext uri="{FF2B5EF4-FFF2-40B4-BE49-F238E27FC236}">
                <a16:creationId xmlns:a16="http://schemas.microsoft.com/office/drawing/2014/main" xmlns="" id="{AF9C05F7-3B74-49BE-9B8A-02101C2EC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 name="Freeform: Shape 6">
            <a:extLst>
              <a:ext uri="{FF2B5EF4-FFF2-40B4-BE49-F238E27FC236}">
                <a16:creationId xmlns:a16="http://schemas.microsoft.com/office/drawing/2014/main" xmlns="" id="{EA8EBCE2-B70B-41DE-911C-727677810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 name="Rectangle 8">
            <a:extLst>
              <a:ext uri="{FF2B5EF4-FFF2-40B4-BE49-F238E27FC236}">
                <a16:creationId xmlns:a16="http://schemas.microsoft.com/office/drawing/2014/main" xmlns="" id="{D56BC43F-3D7E-4AF5-A433-C7419B16B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xmlns="" id="{47D7906B-42DB-4E58-874B-93A1FCE5F40E}"/>
              </a:ext>
            </a:extLst>
          </p:cNvPr>
          <p:cNvSpPr/>
          <p:nvPr/>
        </p:nvSpPr>
        <p:spPr>
          <a:xfrm>
            <a:off x="308003" y="1443841"/>
            <a:ext cx="4881069" cy="4524315"/>
          </a:xfrm>
          <a:prstGeom prst="rect">
            <a:avLst/>
          </a:prstGeom>
        </p:spPr>
        <p:txBody>
          <a:bodyPr wrap="square">
            <a:spAutoFit/>
          </a:bodyPr>
          <a:lstStyle/>
          <a:p>
            <a:pPr algn="ctr"/>
            <a:r>
              <a:rPr lang="en-IE" sz="3600" u="sng" dirty="0">
                <a:solidFill>
                  <a:schemeClr val="bg1"/>
                </a:solidFill>
                <a:latin typeface="Arial Black" panose="020B0A04020102020204" pitchFamily="34" charset="0"/>
              </a:rPr>
              <a:t>Senior Infant</a:t>
            </a:r>
            <a:br>
              <a:rPr lang="en-IE" sz="3600" u="sng" dirty="0">
                <a:solidFill>
                  <a:schemeClr val="bg1"/>
                </a:solidFill>
                <a:latin typeface="Arial Black" panose="020B0A04020102020204" pitchFamily="34" charset="0"/>
              </a:rPr>
            </a:br>
            <a:r>
              <a:rPr lang="en-IE" sz="3600" u="sng" dirty="0">
                <a:solidFill>
                  <a:schemeClr val="bg1"/>
                </a:solidFill>
                <a:latin typeface="Arial Black" panose="020B0A04020102020204" pitchFamily="34" charset="0"/>
              </a:rPr>
              <a:t>work plan for the week</a:t>
            </a:r>
            <a:br>
              <a:rPr lang="en-IE" sz="3600" u="sng" dirty="0">
                <a:solidFill>
                  <a:schemeClr val="bg1"/>
                </a:solidFill>
                <a:latin typeface="Arial Black" panose="020B0A04020102020204" pitchFamily="34" charset="0"/>
              </a:rPr>
            </a:br>
            <a:r>
              <a:rPr lang="en-IE" sz="3600" u="sng" dirty="0">
                <a:solidFill>
                  <a:schemeClr val="bg1"/>
                </a:solidFill>
                <a:latin typeface="Arial Black" panose="020B0A04020102020204" pitchFamily="34" charset="0"/>
              </a:rPr>
              <a:t>20</a:t>
            </a:r>
            <a:r>
              <a:rPr lang="en-IE" sz="3600" u="sng" baseline="30000" dirty="0">
                <a:solidFill>
                  <a:schemeClr val="bg1"/>
                </a:solidFill>
                <a:latin typeface="Arial Black" panose="020B0A04020102020204" pitchFamily="34" charset="0"/>
              </a:rPr>
              <a:t>th</a:t>
            </a:r>
            <a:r>
              <a:rPr lang="en-IE" sz="3600" u="sng" dirty="0">
                <a:solidFill>
                  <a:schemeClr val="bg1"/>
                </a:solidFill>
                <a:latin typeface="Arial Black" panose="020B0A04020102020204" pitchFamily="34" charset="0"/>
              </a:rPr>
              <a:t> to 24</a:t>
            </a:r>
            <a:r>
              <a:rPr lang="en-IE" sz="3600" u="sng" baseline="30000" dirty="0">
                <a:solidFill>
                  <a:schemeClr val="bg1"/>
                </a:solidFill>
                <a:latin typeface="Arial Black" panose="020B0A04020102020204" pitchFamily="34" charset="0"/>
              </a:rPr>
              <a:t>th</a:t>
            </a:r>
            <a:r>
              <a:rPr lang="en-IE" sz="3600" u="sng" dirty="0">
                <a:solidFill>
                  <a:schemeClr val="bg1"/>
                </a:solidFill>
                <a:latin typeface="Arial Black" panose="020B0A04020102020204" pitchFamily="34" charset="0"/>
              </a:rPr>
              <a:t> April</a:t>
            </a:r>
          </a:p>
          <a:p>
            <a:pPr algn="ctr"/>
            <a:endParaRPr lang="en-IE" sz="3600" u="sng" dirty="0">
              <a:solidFill>
                <a:schemeClr val="bg1"/>
              </a:solidFill>
              <a:latin typeface="Arial Black" panose="020B0A04020102020204" pitchFamily="34" charset="0"/>
            </a:endParaRPr>
          </a:p>
          <a:p>
            <a:pPr algn="ctr"/>
            <a:r>
              <a:rPr lang="en-IE" sz="3600" b="1" u="sng" dirty="0"/>
              <a:t>Art, Music, </a:t>
            </a:r>
            <a:br>
              <a:rPr lang="en-IE" sz="3600" b="1" u="sng" dirty="0"/>
            </a:br>
            <a:r>
              <a:rPr lang="en-IE" sz="3600" b="1" u="sng" dirty="0"/>
              <a:t>SPHE, P.E., </a:t>
            </a:r>
            <a:br>
              <a:rPr lang="en-IE" sz="3600" b="1" u="sng" dirty="0"/>
            </a:br>
            <a:r>
              <a:rPr lang="en-IE" sz="3600" b="1" u="sng" dirty="0"/>
              <a:t>SESE, Religion</a:t>
            </a:r>
            <a:endParaRPr lang="en-IE" sz="3600" dirty="0"/>
          </a:p>
        </p:txBody>
      </p:sp>
      <p:sp>
        <p:nvSpPr>
          <p:cNvPr id="13" name="Rectangle 12">
            <a:extLst>
              <a:ext uri="{FF2B5EF4-FFF2-40B4-BE49-F238E27FC236}">
                <a16:creationId xmlns:a16="http://schemas.microsoft.com/office/drawing/2014/main" xmlns="" id="{51B62726-6F3E-4748-AD8B-842D089581B2}"/>
              </a:ext>
            </a:extLst>
          </p:cNvPr>
          <p:cNvSpPr/>
          <p:nvPr/>
        </p:nvSpPr>
        <p:spPr>
          <a:xfrm>
            <a:off x="6096211" y="1854820"/>
            <a:ext cx="4451302" cy="3170099"/>
          </a:xfrm>
          <a:prstGeom prst="rect">
            <a:avLst/>
          </a:prstGeom>
        </p:spPr>
        <p:txBody>
          <a:bodyPr wrap="square">
            <a:spAutoFit/>
          </a:bodyPr>
          <a:lstStyle/>
          <a:p>
            <a:pPr algn="ctr"/>
            <a:r>
              <a:rPr lang="en-IE" sz="2000" b="1" u="sng" dirty="0">
                <a:solidFill>
                  <a:srgbClr val="7030A0"/>
                </a:solidFill>
              </a:rPr>
              <a:t/>
            </a:r>
            <a:br>
              <a:rPr lang="en-IE" sz="2000" b="1" u="sng" dirty="0">
                <a:solidFill>
                  <a:srgbClr val="7030A0"/>
                </a:solidFill>
              </a:rPr>
            </a:br>
            <a:r>
              <a:rPr lang="en-IE" sz="2000" b="1" u="sng" dirty="0">
                <a:solidFill>
                  <a:srgbClr val="7030A0"/>
                </a:solidFill>
              </a:rPr>
              <a:t/>
            </a:r>
            <a:br>
              <a:rPr lang="en-IE" sz="2000" b="1" u="sng" dirty="0">
                <a:solidFill>
                  <a:srgbClr val="7030A0"/>
                </a:solidFill>
              </a:rPr>
            </a:br>
            <a:r>
              <a:rPr lang="en-IE" sz="2000" b="1" u="sng" dirty="0">
                <a:latin typeface="Sassoon Primary Std" pitchFamily="34" charset="0"/>
              </a:rPr>
              <a:t>If you would like any of your child’s </a:t>
            </a:r>
            <a:br>
              <a:rPr lang="en-IE" sz="2000" b="1" u="sng" dirty="0">
                <a:latin typeface="Sassoon Primary Std" pitchFamily="34" charset="0"/>
              </a:rPr>
            </a:br>
            <a:r>
              <a:rPr lang="en-IE" sz="2000" b="1" u="sng" dirty="0">
                <a:latin typeface="Sassoon Primary Std" pitchFamily="34" charset="0"/>
              </a:rPr>
              <a:t>work displayed on the school website </a:t>
            </a:r>
            <a:br>
              <a:rPr lang="en-IE" sz="2000" b="1" u="sng" dirty="0">
                <a:latin typeface="Sassoon Primary Std" pitchFamily="34" charset="0"/>
              </a:rPr>
            </a:br>
            <a:r>
              <a:rPr lang="en-IE" sz="2000" b="1" u="sng" dirty="0">
                <a:latin typeface="Sassoon Primary Std" pitchFamily="34" charset="0"/>
              </a:rPr>
              <a:t>please send it to Gaye our HSCL teacher on</a:t>
            </a:r>
          </a:p>
          <a:p>
            <a:pPr algn="ctr"/>
            <a:endParaRPr lang="en-IE" sz="2000" b="1" u="sng" dirty="0">
              <a:latin typeface="Sassoon Primary Std" pitchFamily="34" charset="0"/>
            </a:endParaRPr>
          </a:p>
          <a:p>
            <a:pPr algn="ctr"/>
            <a:r>
              <a:rPr lang="en-IE" sz="2000" b="1" u="sng" dirty="0">
                <a:latin typeface="Sassoon Primary Std" pitchFamily="34" charset="0"/>
              </a:rPr>
              <a:t/>
            </a:r>
            <a:br>
              <a:rPr lang="en-IE" sz="2000" b="1" u="sng" dirty="0">
                <a:latin typeface="Sassoon Primary Std" pitchFamily="34" charset="0"/>
              </a:rPr>
            </a:br>
            <a:r>
              <a:rPr lang="en-IE" sz="2000" b="1" u="sng" dirty="0">
                <a:latin typeface="Sassoon Primary Std" pitchFamily="34" charset="0"/>
              </a:rPr>
              <a:t> </a:t>
            </a:r>
            <a:r>
              <a:rPr lang="en-IE" sz="2000" b="1" u="sng" dirty="0" err="1">
                <a:solidFill>
                  <a:srgbClr val="FF0000"/>
                </a:solidFill>
                <a:latin typeface="Sassoon Primary Std" pitchFamily="34" charset="0"/>
              </a:rPr>
              <a:t>whatsapp</a:t>
            </a:r>
            <a:r>
              <a:rPr lang="en-IE" sz="2000" b="1" u="sng" dirty="0">
                <a:solidFill>
                  <a:srgbClr val="FF0000"/>
                </a:solidFill>
                <a:latin typeface="Sassoon Primary Std" pitchFamily="34" charset="0"/>
              </a:rPr>
              <a:t> 0877443779 </a:t>
            </a:r>
            <a:r>
              <a:rPr lang="en-IE" sz="2000" b="1" u="sng" dirty="0">
                <a:latin typeface="Sassoon Primary Std" pitchFamily="34" charset="0"/>
              </a:rPr>
              <a:t>or by </a:t>
            </a:r>
            <a:r>
              <a:rPr lang="en-IE" sz="2000" b="1" u="sng" dirty="0">
                <a:solidFill>
                  <a:srgbClr val="FF0000"/>
                </a:solidFill>
                <a:latin typeface="Sassoon Primary Std" pitchFamily="34" charset="0"/>
              </a:rPr>
              <a:t>email hscl@shjkillinarden.ie</a:t>
            </a:r>
            <a:endParaRPr lang="en-IE" sz="2000" b="1" dirty="0"/>
          </a:p>
        </p:txBody>
      </p:sp>
    </p:spTree>
    <p:extLst>
      <p:ext uri="{BB962C8B-B14F-4D97-AF65-F5344CB8AC3E}">
        <p14:creationId xmlns:p14="http://schemas.microsoft.com/office/powerpoint/2010/main" val="10856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P.E.</a:t>
            </a:r>
          </a:p>
        </p:txBody>
      </p:sp>
    </p:spTree>
    <p:extLst>
      <p:ext uri="{BB962C8B-B14F-4D97-AF65-F5344CB8AC3E}">
        <p14:creationId xmlns:p14="http://schemas.microsoft.com/office/powerpoint/2010/main" val="341222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ACD88-1979-4F42-994A-B71091DBD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E22A67FF-3BA1-4BB3-B046-3A59665F4CDF}"/>
              </a:ext>
            </a:extLst>
          </p:cNvPr>
          <p:cNvSpPr>
            <a:spLocks noGrp="1"/>
          </p:cNvSpPr>
          <p:nvPr>
            <p:ph type="title"/>
          </p:nvPr>
        </p:nvSpPr>
        <p:spPr>
          <a:xfrm>
            <a:off x="679486" y="331839"/>
            <a:ext cx="4166510" cy="1622321"/>
          </a:xfrm>
        </p:spPr>
        <p:txBody>
          <a:bodyPr>
            <a:normAutofit/>
          </a:bodyPr>
          <a:lstStyle/>
          <a:p>
            <a:pPr algn="ctr"/>
            <a:r>
              <a:rPr lang="en-IE" b="1" dirty="0">
                <a:solidFill>
                  <a:srgbClr val="EBEBEB"/>
                </a:solidFill>
              </a:rPr>
              <a:t>Keep active</a:t>
            </a:r>
          </a:p>
        </p:txBody>
      </p:sp>
      <p:sp>
        <p:nvSpPr>
          <p:cNvPr id="6" name="Freeform 31">
            <a:extLst>
              <a:ext uri="{FF2B5EF4-FFF2-40B4-BE49-F238E27FC236}">
                <a16:creationId xmlns:a16="http://schemas.microsoft.com/office/drawing/2014/main" xmlns="" id="{AF9C05F7-3B74-49BE-9B8A-02101C2EC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 name="Freeform: Shape 6">
            <a:extLst>
              <a:ext uri="{FF2B5EF4-FFF2-40B4-BE49-F238E27FC236}">
                <a16:creationId xmlns:a16="http://schemas.microsoft.com/office/drawing/2014/main" xmlns="" id="{EA8EBCE2-B70B-41DE-911C-727677810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8" name="Content Placeholder 9" descr="A picture containing drawing&#10;&#10;Description automatically generated">
            <a:extLst>
              <a:ext uri="{FF2B5EF4-FFF2-40B4-BE49-F238E27FC236}">
                <a16:creationId xmlns:a16="http://schemas.microsoft.com/office/drawing/2014/main" xmlns="" id="{8D8E7FFB-7D48-47BD-AD3A-782A6B7044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093992" y="1705471"/>
            <a:ext cx="5449889" cy="3447054"/>
          </a:xfrm>
          <a:prstGeom prst="rect">
            <a:avLst/>
          </a:prstGeom>
          <a:effectLst/>
        </p:spPr>
      </p:pic>
      <p:sp>
        <p:nvSpPr>
          <p:cNvPr id="9" name="Rectangle 8">
            <a:extLst>
              <a:ext uri="{FF2B5EF4-FFF2-40B4-BE49-F238E27FC236}">
                <a16:creationId xmlns:a16="http://schemas.microsoft.com/office/drawing/2014/main" xmlns="" id="{D56BC43F-3D7E-4AF5-A433-C7419B16B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14">
            <a:extLst>
              <a:ext uri="{FF2B5EF4-FFF2-40B4-BE49-F238E27FC236}">
                <a16:creationId xmlns:a16="http://schemas.microsoft.com/office/drawing/2014/main" xmlns="" id="{ABC44EA6-F1D5-4398-8A9A-57F2A6D99816}"/>
              </a:ext>
            </a:extLst>
          </p:cNvPr>
          <p:cNvSpPr>
            <a:spLocks noGrp="1"/>
          </p:cNvSpPr>
          <p:nvPr>
            <p:ph idx="1"/>
          </p:nvPr>
        </p:nvSpPr>
        <p:spPr>
          <a:xfrm>
            <a:off x="638989" y="1545051"/>
            <a:ext cx="4354611" cy="3893224"/>
          </a:xfrm>
        </p:spPr>
        <p:txBody>
          <a:bodyPr>
            <a:normAutofit/>
          </a:bodyPr>
          <a:lstStyle/>
          <a:p>
            <a:pPr marL="0" indent="0">
              <a:buNone/>
            </a:pPr>
            <a:r>
              <a:rPr lang="en-IE" sz="1800" dirty="0">
                <a:solidFill>
                  <a:schemeClr val="bg1"/>
                </a:solidFill>
                <a:hlinkClick r:id="rId4">
                  <a:extLst>
                    <a:ext uri="{A12FA001-AC4F-418D-AE19-62706E023703}">
                      <ahyp:hlinkClr xmlns="" xmlns:ahyp="http://schemas.microsoft.com/office/drawing/2018/hyperlinkcolor" val="tx"/>
                    </a:ext>
                  </a:extLst>
                </a:hlinkClick>
              </a:rPr>
              <a:t>PE with Joe Wicks</a:t>
            </a:r>
          </a:p>
          <a:p>
            <a:r>
              <a:rPr lang="en-IE" sz="1800" dirty="0">
                <a:solidFill>
                  <a:srgbClr val="FFFF00"/>
                </a:solidFill>
                <a:hlinkClick r:id="rId4">
                  <a:extLst>
                    <a:ext uri="{A12FA001-AC4F-418D-AE19-62706E023703}">
                      <ahyp:hlinkClr xmlns="" xmlns:ahyp="http://schemas.microsoft.com/office/drawing/2018/hyperlinkcolor" val="tx"/>
                    </a:ext>
                  </a:extLst>
                </a:hlinkClick>
              </a:rPr>
              <a:t>https://www.youtube.com/playlist?list=PLyCLoPd4VxBtWi7RnRLz6qHgOqWiB_LrH</a:t>
            </a:r>
            <a:endParaRPr lang="en-IE" sz="1800" dirty="0">
              <a:solidFill>
                <a:srgbClr val="FFFF00"/>
              </a:solidFill>
            </a:endParaRPr>
          </a:p>
          <a:p>
            <a:endParaRPr lang="en-IE" sz="1800" dirty="0">
              <a:solidFill>
                <a:srgbClr val="58C1BA"/>
              </a:solidFill>
            </a:endParaRPr>
          </a:p>
          <a:p>
            <a:pPr marL="0" indent="0">
              <a:buNone/>
            </a:pPr>
            <a:r>
              <a:rPr lang="en-IE" sz="1800" u="sng" dirty="0">
                <a:solidFill>
                  <a:schemeClr val="bg1"/>
                </a:solidFill>
              </a:rPr>
              <a:t>Daily Dance breaks</a:t>
            </a:r>
          </a:p>
          <a:p>
            <a:r>
              <a:rPr lang="en-IE" sz="1800" dirty="0">
                <a:solidFill>
                  <a:srgbClr val="FFFF00"/>
                </a:solidFill>
                <a:hlinkClick r:id="rId5">
                  <a:extLst>
                    <a:ext uri="{A12FA001-AC4F-418D-AE19-62706E023703}">
                      <ahyp:hlinkClr xmlns="" xmlns:ahyp="http://schemas.microsoft.com/office/drawing/2018/hyperlinkcolor" val="tx"/>
                    </a:ext>
                  </a:extLst>
                </a:hlinkClick>
              </a:rPr>
              <a:t>https://www.youtube.com/channel/UCqscMO1YfPB3-7dZZSxKPrQ</a:t>
            </a:r>
            <a:endParaRPr lang="en-IE" sz="1800" dirty="0">
              <a:solidFill>
                <a:srgbClr val="FFFF00"/>
              </a:solidFill>
            </a:endParaRPr>
          </a:p>
          <a:p>
            <a:endParaRPr lang="en-IE" sz="1800" dirty="0">
              <a:solidFill>
                <a:srgbClr val="EBEBEB"/>
              </a:solidFill>
            </a:endParaRPr>
          </a:p>
          <a:p>
            <a:pPr marL="0" indent="0">
              <a:buNone/>
            </a:pPr>
            <a:r>
              <a:rPr lang="en-US" sz="1800" u="sng" dirty="0">
                <a:solidFill>
                  <a:srgbClr val="EBEBEB"/>
                </a:solidFill>
              </a:rPr>
              <a:t>Yoga for kids</a:t>
            </a:r>
          </a:p>
          <a:p>
            <a:r>
              <a:rPr lang="en-IE" sz="1800" dirty="0">
                <a:solidFill>
                  <a:srgbClr val="FFFF00"/>
                </a:solidFill>
                <a:hlinkClick r:id="rId6">
                  <a:extLst>
                    <a:ext uri="{A12FA001-AC4F-418D-AE19-62706E023703}">
                      <ahyp:hlinkClr xmlns="" xmlns:ahyp="http://schemas.microsoft.com/office/drawing/2018/hyperlinkcolor" val="tx"/>
                    </a:ext>
                  </a:extLst>
                </a:hlinkClick>
              </a:rPr>
              <a:t>https://www.youtube.com/user/CosmicKidsYoga</a:t>
            </a:r>
            <a:endParaRPr lang="en-IE" sz="1800" dirty="0">
              <a:solidFill>
                <a:srgbClr val="FFFF00"/>
              </a:solidFill>
            </a:endParaRPr>
          </a:p>
          <a:p>
            <a:endParaRPr lang="en-US" sz="1800" dirty="0">
              <a:solidFill>
                <a:srgbClr val="EBEBEB"/>
              </a:solidFill>
            </a:endParaRPr>
          </a:p>
        </p:txBody>
      </p:sp>
      <p:sp>
        <p:nvSpPr>
          <p:cNvPr id="11" name="TextBox 10">
            <a:extLst>
              <a:ext uri="{FF2B5EF4-FFF2-40B4-BE49-F238E27FC236}">
                <a16:creationId xmlns:a16="http://schemas.microsoft.com/office/drawing/2014/main" xmlns="" id="{943DE3F0-ABDB-4858-8854-7622BE89376B}"/>
              </a:ext>
            </a:extLst>
          </p:cNvPr>
          <p:cNvSpPr txBox="1"/>
          <p:nvPr/>
        </p:nvSpPr>
        <p:spPr>
          <a:xfrm>
            <a:off x="8670980" y="4952470"/>
            <a:ext cx="287290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vickisnotebook.blogspot.com/2013/10/the-one-where-i-did-exercise-class.html">
                  <a:extLst>
                    <a:ext uri="{A12FA001-AC4F-418D-AE19-62706E023703}">
                      <ahyp:hlinkClr xmlns=""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7" tooltip="https://creativecommons.org/licenses/by-nc-nd/3.0/">
                  <a:extLst>
                    <a:ext uri="{A12FA001-AC4F-418D-AE19-62706E023703}">
                      <ahyp:hlinkClr xmlns=""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672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SESE</a:t>
            </a:r>
            <a:br>
              <a:rPr lang="en-IE" sz="15000" b="1" u="sng" dirty="0">
                <a:solidFill>
                  <a:srgbClr val="7030A0"/>
                </a:solidFill>
              </a:rPr>
            </a:br>
            <a:r>
              <a:rPr lang="en-IE" sz="5400" b="1" u="sng" dirty="0">
                <a:solidFill>
                  <a:srgbClr val="7030A0"/>
                </a:solidFill>
              </a:rPr>
              <a:t>(History, Geography &amp; Science)</a:t>
            </a:r>
          </a:p>
        </p:txBody>
      </p:sp>
    </p:spTree>
    <p:extLst>
      <p:ext uri="{BB962C8B-B14F-4D97-AF65-F5344CB8AC3E}">
        <p14:creationId xmlns:p14="http://schemas.microsoft.com/office/powerpoint/2010/main" val="346108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ACD88-1979-4F42-994A-B71091DBD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E22A67FF-3BA1-4BB3-B046-3A59665F4CDF}"/>
              </a:ext>
            </a:extLst>
          </p:cNvPr>
          <p:cNvSpPr>
            <a:spLocks noGrp="1"/>
          </p:cNvSpPr>
          <p:nvPr>
            <p:ph type="title"/>
          </p:nvPr>
        </p:nvSpPr>
        <p:spPr>
          <a:xfrm>
            <a:off x="615813" y="2302168"/>
            <a:ext cx="4166510" cy="1622321"/>
          </a:xfrm>
        </p:spPr>
        <p:txBody>
          <a:bodyPr>
            <a:noAutofit/>
          </a:bodyPr>
          <a:lstStyle/>
          <a:p>
            <a:pPr algn="ctr"/>
            <a:r>
              <a:rPr lang="en-IE" sz="15000" b="1" dirty="0">
                <a:solidFill>
                  <a:schemeClr val="bg1"/>
                </a:solidFill>
              </a:rPr>
              <a:t>SESE</a:t>
            </a:r>
          </a:p>
        </p:txBody>
      </p:sp>
      <p:sp>
        <p:nvSpPr>
          <p:cNvPr id="6" name="Freeform 31">
            <a:extLst>
              <a:ext uri="{FF2B5EF4-FFF2-40B4-BE49-F238E27FC236}">
                <a16:creationId xmlns:a16="http://schemas.microsoft.com/office/drawing/2014/main" xmlns="" id="{AF9C05F7-3B74-49BE-9B8A-02101C2EC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 name="Freeform: Shape 6">
            <a:extLst>
              <a:ext uri="{FF2B5EF4-FFF2-40B4-BE49-F238E27FC236}">
                <a16:creationId xmlns:a16="http://schemas.microsoft.com/office/drawing/2014/main" xmlns="" id="{EA8EBCE2-B70B-41DE-911C-727677810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 name="Rectangle 8">
            <a:extLst>
              <a:ext uri="{FF2B5EF4-FFF2-40B4-BE49-F238E27FC236}">
                <a16:creationId xmlns:a16="http://schemas.microsoft.com/office/drawing/2014/main" xmlns="" id="{D56BC43F-3D7E-4AF5-A433-C7419B16B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xmlns="" id="{E4F45922-7617-432F-B326-4646AF8BC5B1}"/>
              </a:ext>
            </a:extLst>
          </p:cNvPr>
          <p:cNvSpPr txBox="1">
            <a:spLocks/>
          </p:cNvSpPr>
          <p:nvPr/>
        </p:nvSpPr>
        <p:spPr>
          <a:xfrm>
            <a:off x="5500168" y="1183325"/>
            <a:ext cx="494228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300" dirty="0">
                <a:latin typeface="Sassoon Primary Std" pitchFamily="34" charset="0"/>
              </a:rPr>
              <a:t>Senior Infants</a:t>
            </a:r>
            <a:br>
              <a:rPr lang="en-IE" sz="3300" dirty="0">
                <a:latin typeface="Sassoon Primary Std" pitchFamily="34" charset="0"/>
              </a:rPr>
            </a:br>
            <a:r>
              <a:rPr lang="en-IE" sz="3300" dirty="0">
                <a:latin typeface="Sassoon Primary Std" pitchFamily="34" charset="0"/>
              </a:rPr>
              <a:t>You will need: copybook, pencil, colours</a:t>
            </a:r>
            <a:br>
              <a:rPr lang="en-IE" sz="3300" dirty="0">
                <a:latin typeface="Sassoon Primary Std" pitchFamily="34" charset="0"/>
              </a:rPr>
            </a:br>
            <a:endParaRPr lang="en-IE" sz="3300" dirty="0">
              <a:latin typeface="Sassoon Primary Std" pitchFamily="34" charset="0"/>
            </a:endParaRPr>
          </a:p>
        </p:txBody>
      </p:sp>
      <p:sp>
        <p:nvSpPr>
          <p:cNvPr id="13" name="Subtitle 2">
            <a:extLst>
              <a:ext uri="{FF2B5EF4-FFF2-40B4-BE49-F238E27FC236}">
                <a16:creationId xmlns:a16="http://schemas.microsoft.com/office/drawing/2014/main" xmlns="" id="{34D38B6A-043A-4561-8C4A-5F1EB9E3DE47}"/>
              </a:ext>
            </a:extLst>
          </p:cNvPr>
          <p:cNvSpPr txBox="1">
            <a:spLocks/>
          </p:cNvSpPr>
          <p:nvPr/>
        </p:nvSpPr>
        <p:spPr>
          <a:xfrm>
            <a:off x="5976887" y="3113329"/>
            <a:ext cx="4942280" cy="2101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latin typeface="Sassoon Primary Std" pitchFamily="34" charset="0"/>
              </a:rPr>
              <a:t>SESE </a:t>
            </a:r>
          </a:p>
          <a:p>
            <a:r>
              <a:rPr lang="en-IE" sz="1800" dirty="0">
                <a:latin typeface="Sassoon Primary Std" pitchFamily="34" charset="0"/>
              </a:rPr>
              <a:t>20</a:t>
            </a:r>
            <a:r>
              <a:rPr lang="en-IE" sz="1800" baseline="30000" dirty="0">
                <a:latin typeface="Sassoon Primary Std" pitchFamily="34" charset="0"/>
              </a:rPr>
              <a:t>th</a:t>
            </a:r>
            <a:r>
              <a:rPr lang="en-IE" sz="1800" dirty="0">
                <a:latin typeface="Sassoon Primary Std" pitchFamily="34" charset="0"/>
              </a:rPr>
              <a:t> – 24</a:t>
            </a:r>
            <a:r>
              <a:rPr lang="en-IE" sz="1800" baseline="30000" dirty="0">
                <a:latin typeface="Sassoon Primary Std" pitchFamily="34" charset="0"/>
              </a:rPr>
              <a:t>th</a:t>
            </a:r>
            <a:r>
              <a:rPr lang="en-IE" sz="1800" dirty="0">
                <a:latin typeface="Sassoon Primary Std" pitchFamily="34" charset="0"/>
              </a:rPr>
              <a:t> April 2020</a:t>
            </a:r>
          </a:p>
          <a:p>
            <a:r>
              <a:rPr lang="en-IE" sz="1800" u="sng" dirty="0">
                <a:latin typeface="Sassoon Primary Std" pitchFamily="34" charset="0"/>
              </a:rPr>
              <a:t>If you would like any of your child’s work displayed on the school website please send it to Gaye our HSCL teacher on </a:t>
            </a:r>
            <a:r>
              <a:rPr lang="en-IE" sz="1800" u="sng" dirty="0" err="1">
                <a:solidFill>
                  <a:srgbClr val="FF0000"/>
                </a:solidFill>
                <a:latin typeface="Sassoon Primary Std" pitchFamily="34" charset="0"/>
              </a:rPr>
              <a:t>whatsapp</a:t>
            </a:r>
            <a:r>
              <a:rPr lang="en-IE" sz="1800" u="sng" dirty="0">
                <a:solidFill>
                  <a:srgbClr val="FF0000"/>
                </a:solidFill>
                <a:latin typeface="Sassoon Primary Std" pitchFamily="34" charset="0"/>
              </a:rPr>
              <a:t> 0877443779 </a:t>
            </a:r>
            <a:r>
              <a:rPr lang="en-IE" sz="1800" u="sng" dirty="0">
                <a:latin typeface="Sassoon Primary Std" pitchFamily="34" charset="0"/>
              </a:rPr>
              <a:t>or by </a:t>
            </a:r>
            <a:r>
              <a:rPr lang="en-IE" sz="1800" u="sng" dirty="0">
                <a:solidFill>
                  <a:srgbClr val="FF0000"/>
                </a:solidFill>
                <a:latin typeface="Sassoon Primary Std" pitchFamily="34" charset="0"/>
              </a:rPr>
              <a:t>email hscl@shjkillinarden.ie</a:t>
            </a:r>
          </a:p>
        </p:txBody>
      </p:sp>
    </p:spTree>
    <p:extLst>
      <p:ext uri="{BB962C8B-B14F-4D97-AF65-F5344CB8AC3E}">
        <p14:creationId xmlns:p14="http://schemas.microsoft.com/office/powerpoint/2010/main" val="227164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dirty="0">
                <a:latin typeface="Sassoon Primary Std" pitchFamily="34" charset="0"/>
              </a:rPr>
              <a:t>History: Story</a:t>
            </a:r>
          </a:p>
        </p:txBody>
      </p:sp>
      <p:sp>
        <p:nvSpPr>
          <p:cNvPr id="3" name="Content Placeholder 2"/>
          <p:cNvSpPr>
            <a:spLocks noGrp="1"/>
          </p:cNvSpPr>
          <p:nvPr>
            <p:ph idx="1"/>
          </p:nvPr>
        </p:nvSpPr>
        <p:spPr/>
        <p:txBody>
          <a:bodyPr>
            <a:normAutofit/>
          </a:bodyPr>
          <a:lstStyle/>
          <a:p>
            <a:r>
              <a:rPr lang="en-IE" sz="2400" dirty="0">
                <a:latin typeface="Sassoon Primary Std" pitchFamily="34" charset="0"/>
              </a:rPr>
              <a:t>This week the children will be listening to the story ‘Peace at Last’ by Jill Murphy.</a:t>
            </a:r>
          </a:p>
          <a:p>
            <a:pPr marL="0" indent="0">
              <a:buNone/>
            </a:pPr>
            <a:endParaRPr lang="en-IE" sz="2400" dirty="0">
              <a:latin typeface="Sassoon Primary Std" pitchFamily="34" charset="0"/>
            </a:endParaRPr>
          </a:p>
          <a:p>
            <a:r>
              <a:rPr lang="en-IE" sz="2400" dirty="0">
                <a:latin typeface="Sassoon Primary Std" pitchFamily="34" charset="0"/>
              </a:rPr>
              <a:t>In History, the children learn to re-tell a story and sequence the events in the correct order.</a:t>
            </a:r>
          </a:p>
          <a:p>
            <a:pPr marL="0" indent="0">
              <a:buNone/>
            </a:pPr>
            <a:endParaRPr lang="en-IE" sz="2400" dirty="0">
              <a:latin typeface="Sassoon Primary Std" pitchFamily="34" charset="0"/>
            </a:endParaRPr>
          </a:p>
          <a:p>
            <a:r>
              <a:rPr lang="en-IE" dirty="0">
                <a:latin typeface="Sassoon Primary Std" pitchFamily="34" charset="0"/>
                <a:hlinkClick r:id="rId4"/>
              </a:rPr>
              <a:t>https://www.youtube.com/watch?v=PWMuB6IwzE4 </a:t>
            </a:r>
            <a:endParaRPr lang="en-IE" dirty="0">
              <a:latin typeface="Sassoon Primary Std" pitchFamily="34" charset="0"/>
            </a:endParaRPr>
          </a:p>
          <a:p>
            <a:pPr marL="0" indent="0">
              <a:buNone/>
            </a:pPr>
            <a:endParaRPr lang="en-IE" dirty="0">
              <a:latin typeface="Sassoon Primary Std" pitchFamily="34" charset="0"/>
            </a:endParaRPr>
          </a:p>
          <a:p>
            <a:r>
              <a:rPr lang="en-IE" sz="2400" dirty="0">
                <a:latin typeface="Sassoon Primary Std" pitchFamily="34" charset="0"/>
              </a:rPr>
              <a:t>Can you re-tell the story to someone at home in your own words?</a:t>
            </a:r>
          </a:p>
          <a:p>
            <a:pPr marL="0" indent="0">
              <a:buNone/>
            </a:pPr>
            <a:endParaRPr lang="en-IE" sz="2400" dirty="0"/>
          </a:p>
        </p:txBody>
      </p:sp>
      <p:pic>
        <p:nvPicPr>
          <p:cNvPr id="11" name="Recorded Sound">
            <a:hlinkClick r:id="" action="ppaction://media"/>
            <a:extLst>
              <a:ext uri="{FF2B5EF4-FFF2-40B4-BE49-F238E27FC236}">
                <a16:creationId xmlns:a16="http://schemas.microsoft.com/office/drawing/2014/main" xmlns="" id="{DA9BAD78-7465-40CA-A284-02D810589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36160" y="681037"/>
            <a:ext cx="609600" cy="609600"/>
          </a:xfrm>
          <a:prstGeom prst="rect">
            <a:avLst/>
          </a:prstGeom>
        </p:spPr>
      </p:pic>
    </p:spTree>
    <p:extLst>
      <p:ext uri="{BB962C8B-B14F-4D97-AF65-F5344CB8AC3E}">
        <p14:creationId xmlns:p14="http://schemas.microsoft.com/office/powerpoint/2010/main" val="35295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4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742" y="260648"/>
            <a:ext cx="8079581" cy="1658198"/>
          </a:xfrm>
        </p:spPr>
        <p:txBody>
          <a:bodyPr>
            <a:normAutofit/>
          </a:bodyPr>
          <a:lstStyle/>
          <a:p>
            <a:r>
              <a:rPr lang="en-IE" sz="4800" dirty="0">
                <a:latin typeface="Sassoon Primary Std" pitchFamily="34" charset="0"/>
              </a:rPr>
              <a:t>Science: Energy and forces(sounds)</a:t>
            </a:r>
          </a:p>
        </p:txBody>
      </p:sp>
      <p:sp>
        <p:nvSpPr>
          <p:cNvPr id="3" name="Content Placeholder 2"/>
          <p:cNvSpPr>
            <a:spLocks noGrp="1"/>
          </p:cNvSpPr>
          <p:nvPr>
            <p:ph idx="1"/>
          </p:nvPr>
        </p:nvSpPr>
        <p:spPr>
          <a:xfrm>
            <a:off x="1815342" y="1196753"/>
            <a:ext cx="8363272" cy="4785395"/>
          </a:xfrm>
        </p:spPr>
        <p:txBody>
          <a:bodyPr>
            <a:noAutofit/>
          </a:bodyPr>
          <a:lstStyle/>
          <a:p>
            <a:pPr marL="0" indent="0">
              <a:buNone/>
            </a:pPr>
            <a:endParaRPr lang="en-IE" sz="2000" dirty="0">
              <a:latin typeface="Sassoon Primary Std" pitchFamily="34" charset="0"/>
            </a:endParaRPr>
          </a:p>
          <a:p>
            <a:pPr marL="0" indent="0">
              <a:buNone/>
            </a:pPr>
            <a:endParaRPr lang="en-IE" sz="2000" dirty="0">
              <a:latin typeface="Sassoon Primary Std" pitchFamily="34" charset="0"/>
            </a:endParaRPr>
          </a:p>
          <a:p>
            <a:r>
              <a:rPr lang="en-IE" sz="2000" dirty="0">
                <a:latin typeface="Sassoon Primary Std" pitchFamily="34" charset="0"/>
              </a:rPr>
              <a:t> </a:t>
            </a:r>
            <a:r>
              <a:rPr lang="en-IE" sz="2400" dirty="0">
                <a:latin typeface="Sassoon Primary Std" pitchFamily="34" charset="0"/>
              </a:rPr>
              <a:t>We hear sounds everyday but all of these sounds are very different. The sounds can be loud, quiet, high or low.  Can you think of any sounds you might hear everyday? </a:t>
            </a:r>
          </a:p>
          <a:p>
            <a:pPr marL="0" indent="0">
              <a:buNone/>
            </a:pPr>
            <a:endParaRPr lang="en-IE" sz="2400" dirty="0">
              <a:latin typeface="Sassoon Primary Std" pitchFamily="34" charset="0"/>
            </a:endParaRPr>
          </a:p>
          <a:p>
            <a:r>
              <a:rPr lang="en-IE" sz="2400" dirty="0">
                <a:latin typeface="Sassoon Primary Std" pitchFamily="34" charset="0"/>
              </a:rPr>
              <a:t>Stand outside and close your eyes for one minute. What did you hear? Talk about it with an adult. </a:t>
            </a:r>
          </a:p>
          <a:p>
            <a:pPr marL="0" indent="0">
              <a:buNone/>
            </a:pPr>
            <a:endParaRPr lang="en-IE" sz="2400" dirty="0">
              <a:latin typeface="Sassoon Primary Std" pitchFamily="34" charset="0"/>
            </a:endParaRPr>
          </a:p>
          <a:p>
            <a:r>
              <a:rPr lang="en-IE" sz="2400" dirty="0">
                <a:latin typeface="Sassoon Primary Std" pitchFamily="34" charset="0"/>
              </a:rPr>
              <a:t>Watch this short video. You have to decide if the sound you heard is high or low.  A high sound might be a whistle or a bird chirping however, a low sound can be a drum or a lion roaring. </a:t>
            </a:r>
            <a:r>
              <a:rPr lang="en-IE" sz="2000" dirty="0">
                <a:latin typeface="Sassoon Primary Std" pitchFamily="34" charset="0"/>
                <a:hlinkClick r:id="rId4"/>
              </a:rPr>
              <a:t>https://www.youtube.com/watch?v=hKQKAI2q1kg</a:t>
            </a:r>
            <a:endParaRPr lang="en-IE" sz="2000" dirty="0">
              <a:latin typeface="Sassoon Primary Std" pitchFamily="34" charset="0"/>
            </a:endParaRPr>
          </a:p>
        </p:txBody>
      </p:sp>
      <p:pic>
        <p:nvPicPr>
          <p:cNvPr id="5" name="Recorded Sound">
            <a:hlinkClick r:id="" action="ppaction://media"/>
            <a:extLst>
              <a:ext uri="{FF2B5EF4-FFF2-40B4-BE49-F238E27FC236}">
                <a16:creationId xmlns:a16="http://schemas.microsoft.com/office/drawing/2014/main" xmlns="" id="{97B60759-EDF9-455E-8DC1-D85FF6703E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28248" y="668041"/>
            <a:ext cx="609600" cy="609600"/>
          </a:xfrm>
          <a:prstGeom prst="rect">
            <a:avLst/>
          </a:prstGeom>
        </p:spPr>
      </p:pic>
    </p:spTree>
    <p:extLst>
      <p:ext uri="{BB962C8B-B14F-4D97-AF65-F5344CB8AC3E}">
        <p14:creationId xmlns:p14="http://schemas.microsoft.com/office/powerpoint/2010/main" val="5420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r>
              <a:rPr lang="en-IE" sz="2400" dirty="0">
                <a:latin typeface="Sassoon Primary Std" pitchFamily="34" charset="0"/>
              </a:rPr>
              <a:t>Now lets think about loud and quiet sounds. Loud sounds can be really noisy and they might hurt our ears sometimes. Quiet sounds might be really hard to hear. </a:t>
            </a:r>
          </a:p>
          <a:p>
            <a:endParaRPr lang="en-IE" sz="2400" dirty="0">
              <a:latin typeface="Sassoon Primary Std" pitchFamily="34" charset="0"/>
            </a:endParaRPr>
          </a:p>
          <a:p>
            <a:r>
              <a:rPr lang="en-IE" sz="2400" dirty="0">
                <a:latin typeface="Sassoon Primary Std" pitchFamily="34" charset="0"/>
              </a:rPr>
              <a:t>Remember when you closed your eyes and listened to the sounds you could hear outside? Were any of them loud or quiet? </a:t>
            </a:r>
          </a:p>
          <a:p>
            <a:pPr marL="0" indent="0">
              <a:buNone/>
            </a:pPr>
            <a:endParaRPr lang="en-IE" sz="2400" dirty="0">
              <a:latin typeface="Sassoon Primary Std" pitchFamily="34" charset="0"/>
            </a:endParaRPr>
          </a:p>
          <a:p>
            <a:r>
              <a:rPr lang="en-IE" sz="2400" dirty="0">
                <a:latin typeface="Sassoon Primary Std" pitchFamily="34" charset="0"/>
              </a:rPr>
              <a:t>You are going to listen to a short song about when it’s okay to be loud and quiet. </a:t>
            </a:r>
            <a:r>
              <a:rPr lang="en-IE" sz="2000" dirty="0">
                <a:latin typeface="Sassoon Primary Std" pitchFamily="34" charset="0"/>
                <a:hlinkClick r:id="rId4"/>
              </a:rPr>
              <a:t>https://www.youtube.com/watch?v=ylJ2IBauypE</a:t>
            </a:r>
            <a:endParaRPr lang="en-IE" sz="2000" dirty="0">
              <a:latin typeface="Sassoon Primary Std" pitchFamily="34" charset="0"/>
            </a:endParaRPr>
          </a:p>
          <a:p>
            <a:endParaRPr lang="en-IE" dirty="0"/>
          </a:p>
        </p:txBody>
      </p:sp>
      <p:pic>
        <p:nvPicPr>
          <p:cNvPr id="5" name="Picture 4" descr="A drawing of a cartoon character&#10;&#10;Description automatically generated">
            <a:extLst>
              <a:ext uri="{FF2B5EF4-FFF2-40B4-BE49-F238E27FC236}">
                <a16:creationId xmlns:a16="http://schemas.microsoft.com/office/drawing/2014/main" xmlns="" id="{8627A68E-CDCD-4780-85C1-AFE8E991B8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7752184" y="216308"/>
            <a:ext cx="2418438" cy="1386978"/>
          </a:xfrm>
          <a:prstGeom prst="rect">
            <a:avLst/>
          </a:prstGeom>
        </p:spPr>
      </p:pic>
      <p:sp>
        <p:nvSpPr>
          <p:cNvPr id="6" name="TextBox 5">
            <a:extLst>
              <a:ext uri="{FF2B5EF4-FFF2-40B4-BE49-F238E27FC236}">
                <a16:creationId xmlns:a16="http://schemas.microsoft.com/office/drawing/2014/main" xmlns="" id="{A28C060E-E3D6-44CD-9E2E-7E34951FD9BD}"/>
              </a:ext>
            </a:extLst>
          </p:cNvPr>
          <p:cNvSpPr txBox="1"/>
          <p:nvPr/>
        </p:nvSpPr>
        <p:spPr>
          <a:xfrm>
            <a:off x="7896200" y="1462322"/>
            <a:ext cx="2418438" cy="369332"/>
          </a:xfrm>
          <a:prstGeom prst="rect">
            <a:avLst/>
          </a:prstGeom>
          <a:noFill/>
        </p:spPr>
        <p:txBody>
          <a:bodyPr wrap="square" rtlCol="0">
            <a:spAutoFit/>
          </a:bodyPr>
          <a:lstStyle/>
          <a:p>
            <a:r>
              <a:rPr lang="en-IE" sz="900" dirty="0">
                <a:hlinkClick r:id="rId6" tooltip="http://kaimhanta.blogspot.com/2012/01/beg-your-pardon.html"/>
              </a:rPr>
              <a:t>This Photo</a:t>
            </a:r>
            <a:r>
              <a:rPr lang="en-IE" sz="900" dirty="0"/>
              <a:t> by Unknown Author is licensed under </a:t>
            </a:r>
            <a:r>
              <a:rPr lang="en-IE" sz="900" dirty="0">
                <a:hlinkClick r:id="rId7" tooltip="https://creativecommons.org/licenses/by-nc-nd/3.0/"/>
              </a:rPr>
              <a:t>CC BY-NC-ND</a:t>
            </a:r>
            <a:endParaRPr lang="en-IE" sz="900" dirty="0"/>
          </a:p>
        </p:txBody>
      </p:sp>
      <p:pic>
        <p:nvPicPr>
          <p:cNvPr id="7" name="Recorded Sound">
            <a:hlinkClick r:id="" action="ppaction://media"/>
            <a:extLst>
              <a:ext uri="{FF2B5EF4-FFF2-40B4-BE49-F238E27FC236}">
                <a16:creationId xmlns:a16="http://schemas.microsoft.com/office/drawing/2014/main" xmlns="" id="{C43FE179-9119-4C0C-90B6-D629182AFC2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384032" y="723107"/>
            <a:ext cx="609600" cy="609600"/>
          </a:xfrm>
          <a:prstGeom prst="rect">
            <a:avLst/>
          </a:prstGeom>
        </p:spPr>
      </p:pic>
    </p:spTree>
    <p:extLst>
      <p:ext uri="{BB962C8B-B14F-4D97-AF65-F5344CB8AC3E}">
        <p14:creationId xmlns:p14="http://schemas.microsoft.com/office/powerpoint/2010/main" val="29939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4045020" cy="1325563"/>
          </a:xfrm>
        </p:spPr>
        <p:txBody>
          <a:bodyPr>
            <a:normAutofit/>
          </a:bodyPr>
          <a:lstStyle/>
          <a:p>
            <a:r>
              <a:rPr lang="en-IE">
                <a:latin typeface="Sassoon Primary Std" pitchFamily="34" charset="0"/>
              </a:rPr>
              <a:t>Activity</a:t>
            </a:r>
          </a:p>
        </p:txBody>
      </p:sp>
      <p:sp>
        <p:nvSpPr>
          <p:cNvPr id="3" name="Content Placeholder 2"/>
          <p:cNvSpPr>
            <a:spLocks noGrp="1"/>
          </p:cNvSpPr>
          <p:nvPr>
            <p:ph idx="1"/>
          </p:nvPr>
        </p:nvSpPr>
        <p:spPr>
          <a:xfrm>
            <a:off x="2050980" y="1321682"/>
            <a:ext cx="5413172" cy="5901443"/>
          </a:xfrm>
        </p:spPr>
        <p:txBody>
          <a:bodyPr>
            <a:normAutofit/>
          </a:bodyPr>
          <a:lstStyle/>
          <a:p>
            <a:r>
              <a:rPr lang="en-IE" sz="2000" dirty="0">
                <a:latin typeface="Sassoon Primary Std" pitchFamily="34" charset="0"/>
              </a:rPr>
              <a:t>With an adults permission, you have to find objects in the kitchen that might make sound. (pans, spoons, wooden utensils, plastic, cups, bowls etc)</a:t>
            </a:r>
          </a:p>
          <a:p>
            <a:r>
              <a:rPr lang="en-IE" sz="2000" dirty="0">
                <a:latin typeface="Sassoon Primary Std" pitchFamily="34" charset="0"/>
              </a:rPr>
              <a:t>Put these objects on the floor or on a table. </a:t>
            </a:r>
          </a:p>
          <a:p>
            <a:r>
              <a:rPr lang="en-IE" sz="2000" dirty="0">
                <a:latin typeface="Sassoon Primary Std" pitchFamily="34" charset="0"/>
              </a:rPr>
              <a:t>Using the objects explore what kind of sounds they make, are they high or low, do they sound loud or quiet? Can you make sounds with two or more objects?</a:t>
            </a:r>
          </a:p>
          <a:p>
            <a:r>
              <a:rPr lang="en-IE" sz="2000" dirty="0">
                <a:latin typeface="Sassoon Primary Std" pitchFamily="34" charset="0"/>
              </a:rPr>
              <a:t>Draw a picture of an object that you used that made a sound you really liked. Then draw a picture of an object that you used that made a sound you really did not like. </a:t>
            </a:r>
            <a:r>
              <a:rPr lang="en-IE" sz="2000" b="1" u="sng" dirty="0">
                <a:latin typeface="Sassoon Primary Std" pitchFamily="34" charset="0"/>
              </a:rPr>
              <a:t>We would love to see the pictures on our school website!</a:t>
            </a:r>
          </a:p>
          <a:p>
            <a:r>
              <a:rPr lang="en-IE" sz="2000" dirty="0">
                <a:latin typeface="Sassoon Primary Std" pitchFamily="34" charset="0"/>
              </a:rPr>
              <a:t>Make sure to tidy up and put everything back where they belong. </a:t>
            </a:r>
          </a:p>
        </p:txBody>
      </p:sp>
      <p:pic>
        <p:nvPicPr>
          <p:cNvPr id="5" name="Picture 4" descr="A picture containing cup, indoor, table, small&#10;&#10;Description automatically generated">
            <a:extLst>
              <a:ext uri="{FF2B5EF4-FFF2-40B4-BE49-F238E27FC236}">
                <a16:creationId xmlns:a16="http://schemas.microsoft.com/office/drawing/2014/main" xmlns="" id="{1E96FEC9-7B93-4BAA-B525-3D9F5FB81E9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t="667" r="4" b="4"/>
          <a:stretch/>
        </p:blipFill>
        <p:spPr>
          <a:xfrm>
            <a:off x="7464152" y="1305906"/>
            <a:ext cx="2702910" cy="389191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8" name="Recorded Sound">
            <a:hlinkClick r:id="" action="ppaction://media"/>
            <a:extLst>
              <a:ext uri="{FF2B5EF4-FFF2-40B4-BE49-F238E27FC236}">
                <a16:creationId xmlns:a16="http://schemas.microsoft.com/office/drawing/2014/main" xmlns="" id="{C5309B15-4A17-4F24-9A67-B10A8801E6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29783" y="464748"/>
            <a:ext cx="609600" cy="609600"/>
          </a:xfrm>
          <a:prstGeom prst="rect">
            <a:avLst/>
          </a:prstGeom>
        </p:spPr>
      </p:pic>
    </p:spTree>
    <p:extLst>
      <p:ext uri="{BB962C8B-B14F-4D97-AF65-F5344CB8AC3E}">
        <p14:creationId xmlns:p14="http://schemas.microsoft.com/office/powerpoint/2010/main" val="9415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7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latin typeface="Sassoon Primary Std" pitchFamily="34" charset="0"/>
              </a:rPr>
              <a:t>Geography: People and places in other areas</a:t>
            </a:r>
          </a:p>
        </p:txBody>
      </p:sp>
      <p:sp>
        <p:nvSpPr>
          <p:cNvPr id="3" name="Content Placeholder 2"/>
          <p:cNvSpPr>
            <a:spLocks noGrp="1"/>
          </p:cNvSpPr>
          <p:nvPr>
            <p:ph idx="1"/>
          </p:nvPr>
        </p:nvSpPr>
        <p:spPr/>
        <p:txBody>
          <a:bodyPr>
            <a:normAutofit/>
          </a:bodyPr>
          <a:lstStyle/>
          <a:p>
            <a:r>
              <a:rPr lang="en-IE" sz="2000" dirty="0">
                <a:latin typeface="Sassoon Primary Std" pitchFamily="34" charset="0"/>
              </a:rPr>
              <a:t>The children are going to be thinking about other countries.</a:t>
            </a:r>
          </a:p>
          <a:p>
            <a:endParaRPr lang="en-IE" sz="2000" dirty="0">
              <a:latin typeface="Sassoon Primary Std" pitchFamily="34" charset="0"/>
            </a:endParaRPr>
          </a:p>
          <a:p>
            <a:r>
              <a:rPr lang="en-IE" sz="2000" dirty="0">
                <a:latin typeface="Sassoon Primary Std" pitchFamily="34" charset="0"/>
              </a:rPr>
              <a:t>As you know Ireland is a country and many people live here. How many people do you think live in Ireland? Write your answer down. </a:t>
            </a:r>
          </a:p>
          <a:p>
            <a:endParaRPr lang="en-IE" sz="2000" dirty="0">
              <a:latin typeface="Sassoon Primary Std" pitchFamily="34" charset="0"/>
            </a:endParaRPr>
          </a:p>
          <a:p>
            <a:r>
              <a:rPr lang="en-IE" sz="2000" dirty="0">
                <a:latin typeface="Sassoon Primary Std" pitchFamily="34" charset="0"/>
              </a:rPr>
              <a:t>More than 4 million people live in Ireland!!</a:t>
            </a:r>
          </a:p>
          <a:p>
            <a:endParaRPr lang="en-IE" sz="2000" dirty="0">
              <a:latin typeface="Sassoon Primary Std" pitchFamily="34" charset="0"/>
            </a:endParaRPr>
          </a:p>
          <a:p>
            <a:r>
              <a:rPr lang="en-IE" sz="2000" dirty="0">
                <a:latin typeface="Sassoon Primary Std" pitchFamily="34" charset="0"/>
              </a:rPr>
              <a:t>There are so many other countries around the world that other people live in, there might even be children in your class who were born or lived in another country before coming to Ireland. Can you name any countries that you know already? Perhaps you have visited these countries on holidays or heard about them in a book, on the television or in a film. </a:t>
            </a:r>
          </a:p>
          <a:p>
            <a:endParaRPr lang="en-IE" sz="2000" dirty="0">
              <a:latin typeface="Sassoon Primary Std" pitchFamily="34" charset="0"/>
            </a:endParaRPr>
          </a:p>
          <a:p>
            <a:endParaRPr lang="en-IE" dirty="0"/>
          </a:p>
          <a:p>
            <a:endParaRPr lang="en-IE" dirty="0"/>
          </a:p>
        </p:txBody>
      </p:sp>
      <p:pic>
        <p:nvPicPr>
          <p:cNvPr id="5" name="Recorded Sound">
            <a:hlinkClick r:id="" action="ppaction://media"/>
            <a:extLst>
              <a:ext uri="{FF2B5EF4-FFF2-40B4-BE49-F238E27FC236}">
                <a16:creationId xmlns:a16="http://schemas.microsoft.com/office/drawing/2014/main" xmlns="" id="{C719EDB2-43A8-4CFE-82B7-3F6FB6A339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47118" y="1216025"/>
            <a:ext cx="609600" cy="609600"/>
          </a:xfrm>
          <a:prstGeom prst="rect">
            <a:avLst/>
          </a:prstGeom>
        </p:spPr>
      </p:pic>
    </p:spTree>
    <p:extLst>
      <p:ext uri="{BB962C8B-B14F-4D97-AF65-F5344CB8AC3E}">
        <p14:creationId xmlns:p14="http://schemas.microsoft.com/office/powerpoint/2010/main" val="29404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8740" y="728763"/>
            <a:ext cx="4602130" cy="6129237"/>
          </a:xfrm>
        </p:spPr>
        <p:txBody>
          <a:bodyPr>
            <a:normAutofit fontScale="70000" lnSpcReduction="20000"/>
          </a:bodyPr>
          <a:lstStyle/>
          <a:p>
            <a:r>
              <a:rPr lang="en-IE" dirty="0">
                <a:latin typeface="Sassoon Primary Std" pitchFamily="34" charset="0"/>
              </a:rPr>
              <a:t>We can find countries on a map or on a globe. </a:t>
            </a:r>
          </a:p>
          <a:p>
            <a:endParaRPr lang="en-IE" dirty="0">
              <a:latin typeface="Sassoon Primary Std" pitchFamily="34" charset="0"/>
            </a:endParaRPr>
          </a:p>
          <a:p>
            <a:r>
              <a:rPr lang="en-IE" dirty="0">
                <a:latin typeface="Sassoon Primary Std" pitchFamily="34" charset="0"/>
              </a:rPr>
              <a:t>Think of a country that you have been to or would love to visit. Your teacher might never have gone on holiday there before! </a:t>
            </a:r>
          </a:p>
          <a:p>
            <a:endParaRPr lang="en-IE" dirty="0">
              <a:latin typeface="Sassoon Primary Std" pitchFamily="34" charset="0"/>
            </a:endParaRPr>
          </a:p>
          <a:p>
            <a:r>
              <a:rPr lang="en-IE" dirty="0">
                <a:latin typeface="Sassoon Primary Std" pitchFamily="34" charset="0"/>
              </a:rPr>
              <a:t>Draw a picture of what you think the country looks like. Is it sunny or cold? Do lots of people live there? Are there any beaches or hotels? What money do they use? Do they speak a different language?</a:t>
            </a:r>
          </a:p>
          <a:p>
            <a:endParaRPr lang="en-IE" dirty="0">
              <a:latin typeface="Sassoon Primary Std" pitchFamily="34" charset="0"/>
            </a:endParaRPr>
          </a:p>
          <a:p>
            <a:r>
              <a:rPr lang="en-IE" dirty="0">
                <a:latin typeface="Sassoon Primary Std" pitchFamily="34" charset="0"/>
              </a:rPr>
              <a:t>When you have finished your picture, write a sentence about why you think your teacher should go there on holiday. I wonder could your picture convince her to go there? </a:t>
            </a:r>
            <a:r>
              <a:rPr lang="en-IE" b="1" u="sng" dirty="0">
                <a:latin typeface="Sassoon Primary Std" pitchFamily="34" charset="0"/>
              </a:rPr>
              <a:t>We would love to see your pictures on the school website.</a:t>
            </a:r>
          </a:p>
          <a:p>
            <a:endParaRPr lang="en-IE" sz="1500" dirty="0">
              <a:latin typeface="Sassoon Primary Std" pitchFamily="34" charset="0"/>
            </a:endParaRPr>
          </a:p>
        </p:txBody>
      </p:sp>
      <p:pic>
        <p:nvPicPr>
          <p:cNvPr id="7" name="Picture 6" descr="A picture containing food&#10;&#10;Description automatically generated">
            <a:extLst>
              <a:ext uri="{FF2B5EF4-FFF2-40B4-BE49-F238E27FC236}">
                <a16:creationId xmlns:a16="http://schemas.microsoft.com/office/drawing/2014/main" xmlns="" id="{1ED315EC-5043-491B-969A-828B912DF2A5}"/>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17235" r="14517" b="3"/>
          <a:stretch/>
        </p:blipFill>
        <p:spPr>
          <a:xfrm>
            <a:off x="8019219" y="532008"/>
            <a:ext cx="2322605"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5" name="Picture 4" descr="A close up of a logo&#10;&#10;Description automatically generated">
            <a:extLst>
              <a:ext uri="{FF2B5EF4-FFF2-40B4-BE49-F238E27FC236}">
                <a16:creationId xmlns:a16="http://schemas.microsoft.com/office/drawing/2014/main" xmlns="" id="{B5F56FA8-8360-4236-8CC3-63996EFEFE9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l="2382" r="6558"/>
          <a:stretch/>
        </p:blipFill>
        <p:spPr>
          <a:xfrm>
            <a:off x="6566910" y="4685201"/>
            <a:ext cx="2050306"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8" name="TextBox 7">
            <a:extLst>
              <a:ext uri="{FF2B5EF4-FFF2-40B4-BE49-F238E27FC236}">
                <a16:creationId xmlns:a16="http://schemas.microsoft.com/office/drawing/2014/main" xmlns="" id="{67E3DF53-16C7-4208-AA11-6E894849EA66}"/>
              </a:ext>
            </a:extLst>
          </p:cNvPr>
          <p:cNvSpPr txBox="1"/>
          <p:nvPr/>
        </p:nvSpPr>
        <p:spPr>
          <a:xfrm>
            <a:off x="8208674" y="6657946"/>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s://farsightblogger.blogspot.com/2017/12/sometimes-i-panic-with-my-world-building.html">
                  <a:extLst>
                    <a:ext uri="{A12FA001-AC4F-418D-AE19-62706E023703}">
                      <ahyp:hlinkClr xmlns=""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8" tooltip="https://creativecommons.org/licenses/by-nc-nd/3.0/">
                  <a:extLst>
                    <a:ext uri="{A12FA001-AC4F-418D-AE19-62706E023703}">
                      <ahyp:hlinkClr xmlns="" xmlns:ahyp="http://schemas.microsoft.com/office/drawing/2018/hyperlinkcolor" val="tx"/>
                    </a:ext>
                  </a:extLst>
                </a:hlinkClick>
              </a:rPr>
              <a:t>CC BY-NC-ND</a:t>
            </a:r>
            <a:endParaRPr lang="en-IE" sz="700">
              <a:solidFill>
                <a:srgbClr val="FFFFFF"/>
              </a:solidFill>
            </a:endParaRPr>
          </a:p>
        </p:txBody>
      </p:sp>
      <p:pic>
        <p:nvPicPr>
          <p:cNvPr id="9" name="Recorded Sound">
            <a:hlinkClick r:id="" action="ppaction://media"/>
            <a:extLst>
              <a:ext uri="{FF2B5EF4-FFF2-40B4-BE49-F238E27FC236}">
                <a16:creationId xmlns:a16="http://schemas.microsoft.com/office/drawing/2014/main" xmlns="" id="{8328A69B-8424-4360-B3E2-403157CEB2C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98667" y="1521214"/>
            <a:ext cx="609600" cy="609600"/>
          </a:xfrm>
          <a:prstGeom prst="rect">
            <a:avLst/>
          </a:prstGeom>
        </p:spPr>
      </p:pic>
    </p:spTree>
    <p:extLst>
      <p:ext uri="{BB962C8B-B14F-4D97-AF65-F5344CB8AC3E}">
        <p14:creationId xmlns:p14="http://schemas.microsoft.com/office/powerpoint/2010/main" val="421329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Visual Art</a:t>
            </a:r>
          </a:p>
        </p:txBody>
      </p:sp>
    </p:spTree>
    <p:extLst>
      <p:ext uri="{BB962C8B-B14F-4D97-AF65-F5344CB8AC3E}">
        <p14:creationId xmlns:p14="http://schemas.microsoft.com/office/powerpoint/2010/main" val="212168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Religion</a:t>
            </a:r>
            <a:br>
              <a:rPr lang="en-IE" sz="15000" b="1" u="sng" dirty="0">
                <a:solidFill>
                  <a:srgbClr val="7030A0"/>
                </a:solidFill>
              </a:rPr>
            </a:br>
            <a:endParaRPr lang="en-IE" sz="5400" b="1" u="sng" dirty="0">
              <a:solidFill>
                <a:srgbClr val="7030A0"/>
              </a:solidFill>
            </a:endParaRPr>
          </a:p>
        </p:txBody>
      </p:sp>
    </p:spTree>
    <p:extLst>
      <p:ext uri="{BB962C8B-B14F-4D97-AF65-F5344CB8AC3E}">
        <p14:creationId xmlns:p14="http://schemas.microsoft.com/office/powerpoint/2010/main" val="163571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ACD88-1979-4F42-994A-B71091DBD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E22A67FF-3BA1-4BB3-B046-3A59665F4CDF}"/>
              </a:ext>
            </a:extLst>
          </p:cNvPr>
          <p:cNvSpPr>
            <a:spLocks noGrp="1"/>
          </p:cNvSpPr>
          <p:nvPr>
            <p:ph type="title"/>
          </p:nvPr>
        </p:nvSpPr>
        <p:spPr>
          <a:xfrm>
            <a:off x="679486" y="331839"/>
            <a:ext cx="4166510" cy="1622321"/>
          </a:xfrm>
        </p:spPr>
        <p:txBody>
          <a:bodyPr>
            <a:normAutofit/>
          </a:bodyPr>
          <a:lstStyle/>
          <a:p>
            <a:pPr algn="ctr"/>
            <a:r>
              <a:rPr lang="en-IE" b="1" dirty="0">
                <a:solidFill>
                  <a:srgbClr val="EBEBEB"/>
                </a:solidFill>
              </a:rPr>
              <a:t>Religion</a:t>
            </a:r>
          </a:p>
        </p:txBody>
      </p:sp>
      <p:sp>
        <p:nvSpPr>
          <p:cNvPr id="6" name="Freeform 31">
            <a:extLst>
              <a:ext uri="{FF2B5EF4-FFF2-40B4-BE49-F238E27FC236}">
                <a16:creationId xmlns:a16="http://schemas.microsoft.com/office/drawing/2014/main" xmlns="" id="{AF9C05F7-3B74-49BE-9B8A-02101C2EC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 name="Freeform: Shape 6">
            <a:extLst>
              <a:ext uri="{FF2B5EF4-FFF2-40B4-BE49-F238E27FC236}">
                <a16:creationId xmlns:a16="http://schemas.microsoft.com/office/drawing/2014/main" xmlns="" id="{EA8EBCE2-B70B-41DE-911C-727677810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 name="Rectangle 8">
            <a:extLst>
              <a:ext uri="{FF2B5EF4-FFF2-40B4-BE49-F238E27FC236}">
                <a16:creationId xmlns:a16="http://schemas.microsoft.com/office/drawing/2014/main" xmlns="" id="{D56BC43F-3D7E-4AF5-A433-C7419B16B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14">
            <a:extLst>
              <a:ext uri="{FF2B5EF4-FFF2-40B4-BE49-F238E27FC236}">
                <a16:creationId xmlns:a16="http://schemas.microsoft.com/office/drawing/2014/main" xmlns="" id="{ABC44EA6-F1D5-4398-8A9A-57F2A6D99816}"/>
              </a:ext>
            </a:extLst>
          </p:cNvPr>
          <p:cNvSpPr>
            <a:spLocks noGrp="1"/>
          </p:cNvSpPr>
          <p:nvPr>
            <p:ph idx="1"/>
          </p:nvPr>
        </p:nvSpPr>
        <p:spPr>
          <a:xfrm>
            <a:off x="638989" y="1545051"/>
            <a:ext cx="4354611" cy="3893224"/>
          </a:xfrm>
        </p:spPr>
        <p:txBody>
          <a:bodyPr>
            <a:normAutofit fontScale="92500" lnSpcReduction="20000"/>
          </a:bodyPr>
          <a:lstStyle/>
          <a:p>
            <a:pPr marL="0" indent="0">
              <a:buNone/>
            </a:pPr>
            <a:r>
              <a:rPr lang="en-IE" sz="2200" b="1" dirty="0">
                <a:solidFill>
                  <a:schemeClr val="bg1"/>
                </a:solidFill>
                <a:hlinkClick r:id="rId2">
                  <a:extLst>
                    <a:ext uri="{A12FA001-AC4F-418D-AE19-62706E023703}">
                      <ahyp:hlinkClr xmlns="" xmlns:ahyp="http://schemas.microsoft.com/office/drawing/2018/hyperlinkcolor" val="tx"/>
                    </a:ext>
                  </a:extLst>
                </a:hlinkClick>
              </a:rPr>
              <a:t>Grow In Love</a:t>
            </a:r>
          </a:p>
          <a:p>
            <a:pPr marL="0" indent="0">
              <a:buNone/>
            </a:pPr>
            <a:endParaRPr lang="en-US" sz="1800" dirty="0">
              <a:solidFill>
                <a:srgbClr val="EBEBEB"/>
              </a:solidFill>
            </a:endParaRPr>
          </a:p>
          <a:p>
            <a:pPr marL="0" lvl="0" indent="0" eaLnBrk="0" fontAlgn="base" hangingPunct="0">
              <a:lnSpc>
                <a:spcPct val="100000"/>
              </a:lnSpc>
              <a:spcBef>
                <a:spcPct val="0"/>
              </a:spcBef>
              <a:spcAft>
                <a:spcPct val="0"/>
              </a:spcAft>
              <a:buNone/>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Our religious education </a:t>
            </a:r>
            <a:r>
              <a:rPr lang="en-US" altLang="en-US" sz="1800" dirty="0" err="1">
                <a:solidFill>
                  <a:schemeClr val="accent4">
                    <a:lumMod val="40000"/>
                    <a:lumOff val="60000"/>
                  </a:schemeClr>
                </a:solidFill>
                <a:latin typeface="Arial" panose="020B0604020202020204" pitchFamily="34" charset="0"/>
                <a:cs typeface="Arial" panose="020B0604020202020204" pitchFamily="34" charset="0"/>
              </a:rPr>
              <a:t>programme</a:t>
            </a: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 Grow in Love is available for free online at</a:t>
            </a:r>
            <a:endParaRPr lang="en-US" altLang="en-US" sz="1800" dirty="0">
              <a:solidFill>
                <a:schemeClr val="accent4">
                  <a:lumMod val="40000"/>
                  <a:lumOff val="60000"/>
                </a:schemeClr>
              </a:solidFill>
            </a:endParaRPr>
          </a:p>
          <a:p>
            <a:pPr marL="0" lvl="0" indent="0" eaLnBrk="0" fontAlgn="base" hangingPunct="0">
              <a:lnSpc>
                <a:spcPct val="100000"/>
              </a:lnSpc>
              <a:spcBef>
                <a:spcPct val="0"/>
              </a:spcBef>
              <a:spcAft>
                <a:spcPct val="0"/>
              </a:spcAft>
              <a:buNone/>
            </a:pPr>
            <a:r>
              <a:rPr lang="en-US" altLang="en-US" sz="1800" dirty="0">
                <a:solidFill>
                  <a:schemeClr val="accent4">
                    <a:lumMod val="40000"/>
                    <a:lumOff val="6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https://www.growinlove.ie/en/</a:t>
            </a: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 . </a:t>
            </a:r>
          </a:p>
          <a:p>
            <a:pPr marL="0" lvl="0" indent="0" eaLnBrk="0" fontAlgn="base" hangingPunct="0">
              <a:lnSpc>
                <a:spcPct val="100000"/>
              </a:lnSpc>
              <a:spcBef>
                <a:spcPct val="0"/>
              </a:spcBef>
              <a:spcAft>
                <a:spcPct val="0"/>
              </a:spcAft>
              <a:buNone/>
            </a:pPr>
            <a:endParaRPr lang="en-US" altLang="en-US" sz="1800" dirty="0">
              <a:solidFill>
                <a:srgbClr val="222222"/>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1800" dirty="0">
              <a:solidFill>
                <a:srgbClr val="222222"/>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You can login using the following;</a:t>
            </a:r>
            <a:endParaRPr lang="en-US" altLang="en-US" sz="1800" dirty="0">
              <a:solidFill>
                <a:schemeClr val="accent4">
                  <a:lumMod val="40000"/>
                  <a:lumOff val="60000"/>
                </a:schemeClr>
              </a:solidFill>
            </a:endParaRPr>
          </a:p>
          <a:p>
            <a:pPr eaLnBrk="0" fontAlgn="base" hangingPunct="0">
              <a:lnSpc>
                <a:spcPct val="100000"/>
              </a:lnSpc>
              <a:spcBef>
                <a:spcPct val="0"/>
              </a:spcBef>
              <a:spcAft>
                <a:spcPct val="0"/>
              </a:spcAft>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email: </a:t>
            </a:r>
            <a:r>
              <a:rPr lang="en-US" altLang="en-US" sz="1800" dirty="0">
                <a:solidFill>
                  <a:schemeClr val="bg1"/>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trial@growinlove.ie</a:t>
            </a:r>
            <a:endParaRPr lang="en-US" altLang="en-US" sz="1800" dirty="0">
              <a:solidFill>
                <a:schemeClr val="bg1"/>
              </a:solidFill>
            </a:endParaRPr>
          </a:p>
          <a:p>
            <a:pPr eaLnBrk="0" fontAlgn="base" hangingPunct="0">
              <a:lnSpc>
                <a:spcPct val="100000"/>
              </a:lnSpc>
              <a:spcBef>
                <a:spcPct val="0"/>
              </a:spcBef>
              <a:spcAft>
                <a:spcPct val="0"/>
              </a:spcAft>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password: </a:t>
            </a:r>
            <a:r>
              <a:rPr lang="en-US" altLang="en-US" sz="1800" dirty="0" err="1">
                <a:solidFill>
                  <a:schemeClr val="bg1"/>
                </a:solidFill>
                <a:latin typeface="Arial" panose="020B0604020202020204" pitchFamily="34" charset="0"/>
                <a:cs typeface="Arial" panose="020B0604020202020204" pitchFamily="34" charset="0"/>
              </a:rPr>
              <a:t>growinlove</a:t>
            </a:r>
            <a:r>
              <a:rPr lang="en-US" altLang="en-US" sz="1800" dirty="0">
                <a:solidFill>
                  <a:schemeClr val="bg1"/>
                </a:solidFill>
                <a:latin typeface="Arial" panose="020B0604020202020204" pitchFamily="34" charset="0"/>
                <a:cs typeface="Arial" panose="020B0604020202020204" pitchFamily="34" charset="0"/>
              </a:rPr>
              <a:t>.</a:t>
            </a:r>
            <a:endParaRPr lang="en-US" altLang="en-US" sz="1800" dirty="0">
              <a:solidFill>
                <a:schemeClr val="bg1"/>
              </a:solidFill>
            </a:endParaRPr>
          </a:p>
          <a:p>
            <a:pPr marL="0" lvl="0" indent="0" eaLnBrk="0" fontAlgn="base" hangingPunct="0">
              <a:lnSpc>
                <a:spcPct val="100000"/>
              </a:lnSpc>
              <a:spcBef>
                <a:spcPct val="0"/>
              </a:spcBef>
              <a:spcAft>
                <a:spcPct val="0"/>
              </a:spcAft>
              <a:buNone/>
            </a:pPr>
            <a:r>
              <a:rPr lang="en-US" altLang="en-US" sz="1800" dirty="0">
                <a:solidFill>
                  <a:srgbClr val="222222"/>
                </a:solidFill>
                <a:latin typeface="Arial" panose="020B0604020202020204" pitchFamily="34" charset="0"/>
                <a:cs typeface="Arial" panose="020B0604020202020204" pitchFamily="34" charset="0"/>
              </a:rPr>
              <a:t/>
            </a:r>
            <a:br>
              <a:rPr lang="en-US" altLang="en-US" sz="1800" dirty="0">
                <a:solidFill>
                  <a:srgbClr val="222222"/>
                </a:solidFill>
                <a:latin typeface="Arial" panose="020B0604020202020204" pitchFamily="34" charset="0"/>
                <a:cs typeface="Arial" panose="020B0604020202020204" pitchFamily="34" charset="0"/>
              </a:rPr>
            </a:br>
            <a:endParaRPr lang="en-US" altLang="en-US" sz="1800" dirty="0"/>
          </a:p>
          <a:p>
            <a:pPr marL="0" lvl="0" indent="0" eaLnBrk="0" fontAlgn="base" hangingPunct="0">
              <a:lnSpc>
                <a:spcPct val="100000"/>
              </a:lnSpc>
              <a:spcBef>
                <a:spcPct val="0"/>
              </a:spcBef>
              <a:spcAft>
                <a:spcPct val="0"/>
              </a:spcAft>
              <a:buNone/>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You can browse through any of the Senior Infants stories/ songs you like. </a:t>
            </a:r>
          </a:p>
          <a:p>
            <a:pPr marL="0" lvl="0" indent="0" eaLnBrk="0" fontAlgn="base" hangingPunct="0">
              <a:lnSpc>
                <a:spcPct val="100000"/>
              </a:lnSpc>
              <a:spcBef>
                <a:spcPct val="0"/>
              </a:spcBef>
              <a:spcAft>
                <a:spcPct val="0"/>
              </a:spcAft>
              <a:buNone/>
            </a:pPr>
            <a:r>
              <a:rPr lang="en-US" altLang="en-US" sz="1800" dirty="0">
                <a:solidFill>
                  <a:schemeClr val="accent4">
                    <a:lumMod val="40000"/>
                    <a:lumOff val="60000"/>
                  </a:schemeClr>
                </a:solidFill>
                <a:latin typeface="Arial" panose="020B0604020202020204" pitchFamily="34" charset="0"/>
                <a:cs typeface="Arial" panose="020B0604020202020204" pitchFamily="34" charset="0"/>
              </a:rPr>
              <a:t>This week you could look at Unit 8: The Church (1. A Place to Gather).</a:t>
            </a:r>
            <a:endParaRPr lang="en-US" sz="1800" dirty="0">
              <a:solidFill>
                <a:schemeClr val="accent4">
                  <a:lumMod val="40000"/>
                  <a:lumOff val="60000"/>
                </a:schemeClr>
              </a:solidFill>
            </a:endParaRPr>
          </a:p>
        </p:txBody>
      </p:sp>
      <p:pic>
        <p:nvPicPr>
          <p:cNvPr id="2" name="Picture 1">
            <a:extLst>
              <a:ext uri="{FF2B5EF4-FFF2-40B4-BE49-F238E27FC236}">
                <a16:creationId xmlns:a16="http://schemas.microsoft.com/office/drawing/2014/main" xmlns="" id="{4083832D-8E75-4C64-8791-DE1ED5C52A4D}"/>
              </a:ext>
            </a:extLst>
          </p:cNvPr>
          <p:cNvPicPr>
            <a:picLocks noChangeAspect="1"/>
          </p:cNvPicPr>
          <p:nvPr/>
        </p:nvPicPr>
        <p:blipFill>
          <a:blip r:embed="rId5"/>
          <a:stretch>
            <a:fillRect/>
          </a:stretch>
        </p:blipFill>
        <p:spPr>
          <a:xfrm>
            <a:off x="6638119" y="1126801"/>
            <a:ext cx="4074176" cy="3862137"/>
          </a:xfrm>
          <a:prstGeom prst="rect">
            <a:avLst/>
          </a:prstGeom>
        </p:spPr>
      </p:pic>
      <p:sp>
        <p:nvSpPr>
          <p:cNvPr id="3" name="Rectangle 1">
            <a:extLst>
              <a:ext uri="{FF2B5EF4-FFF2-40B4-BE49-F238E27FC236}">
                <a16:creationId xmlns:a16="http://schemas.microsoft.com/office/drawing/2014/main" xmlns="" id="{FA7882E3-A7F6-40E3-A81C-5817AF273263}"/>
              </a:ext>
            </a:extLst>
          </p:cNvPr>
          <p:cNvSpPr>
            <a:spLocks noChangeArrowheads="1"/>
          </p:cNvSpPr>
          <p:nvPr/>
        </p:nvSpPr>
        <p:spPr bwMode="auto">
          <a:xfrm>
            <a:off x="0" y="-184666"/>
            <a:ext cx="32573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5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19E35-FAB2-42C1-8499-9AEE7372DBE9}"/>
              </a:ext>
            </a:extLst>
          </p:cNvPr>
          <p:cNvSpPr>
            <a:spLocks noGrp="1"/>
          </p:cNvSpPr>
          <p:nvPr>
            <p:ph type="title"/>
          </p:nvPr>
        </p:nvSpPr>
        <p:spPr>
          <a:xfrm>
            <a:off x="836612" y="629439"/>
            <a:ext cx="10515600" cy="823912"/>
          </a:xfrm>
        </p:spPr>
        <p:txBody>
          <a:bodyPr>
            <a:noAutofit/>
          </a:bodyPr>
          <a:lstStyle/>
          <a:p>
            <a:pPr algn="ctr"/>
            <a:r>
              <a:rPr lang="en-US" sz="3200" b="1" dirty="0"/>
              <a:t/>
            </a:r>
            <a:br>
              <a:rPr lang="en-US" sz="3200" b="1" dirty="0"/>
            </a:br>
            <a:r>
              <a:rPr lang="en-US" sz="3200" b="1" u="sng" dirty="0"/>
              <a:t>Van Gogh Inspired Blossom Tree</a:t>
            </a:r>
            <a:r>
              <a:rPr lang="en-US" sz="3200" b="1" dirty="0"/>
              <a:t/>
            </a:r>
            <a:br>
              <a:rPr lang="en-US" sz="3200" b="1" dirty="0"/>
            </a:br>
            <a:endParaRPr lang="en-IE" sz="3200" dirty="0"/>
          </a:p>
        </p:txBody>
      </p:sp>
      <p:sp>
        <p:nvSpPr>
          <p:cNvPr id="3" name="Text Placeholder 2">
            <a:extLst>
              <a:ext uri="{FF2B5EF4-FFF2-40B4-BE49-F238E27FC236}">
                <a16:creationId xmlns:a16="http://schemas.microsoft.com/office/drawing/2014/main" xmlns="" id="{0EBEE1B6-8DBE-4185-8C74-DCE8A7E53AD4}"/>
              </a:ext>
            </a:extLst>
          </p:cNvPr>
          <p:cNvSpPr>
            <a:spLocks noGrp="1"/>
          </p:cNvSpPr>
          <p:nvPr>
            <p:ph type="body" idx="1"/>
          </p:nvPr>
        </p:nvSpPr>
        <p:spPr>
          <a:xfrm>
            <a:off x="614501" y="1027906"/>
            <a:ext cx="5157787" cy="823912"/>
          </a:xfrm>
        </p:spPr>
        <p:txBody>
          <a:bodyPr>
            <a:normAutofit/>
          </a:bodyPr>
          <a:lstStyle/>
          <a:p>
            <a:r>
              <a:rPr lang="en-IE" sz="2000" dirty="0">
                <a:solidFill>
                  <a:schemeClr val="accent1">
                    <a:lumMod val="75000"/>
                  </a:schemeClr>
                </a:solidFill>
              </a:rPr>
              <a:t>Van Gogh – Who is he?</a:t>
            </a:r>
          </a:p>
        </p:txBody>
      </p:sp>
      <p:sp>
        <p:nvSpPr>
          <p:cNvPr id="4" name="Content Placeholder 3">
            <a:extLst>
              <a:ext uri="{FF2B5EF4-FFF2-40B4-BE49-F238E27FC236}">
                <a16:creationId xmlns:a16="http://schemas.microsoft.com/office/drawing/2014/main" xmlns="" id="{C9382A42-A84C-4F25-824A-178446B17DA1}"/>
              </a:ext>
            </a:extLst>
          </p:cNvPr>
          <p:cNvSpPr>
            <a:spLocks noGrp="1"/>
          </p:cNvSpPr>
          <p:nvPr>
            <p:ph sz="half" idx="2"/>
          </p:nvPr>
        </p:nvSpPr>
        <p:spPr>
          <a:xfrm>
            <a:off x="614500" y="1851818"/>
            <a:ext cx="5157787" cy="3684589"/>
          </a:xfrm>
        </p:spPr>
        <p:txBody>
          <a:bodyPr>
            <a:normAutofit/>
          </a:bodyPr>
          <a:lstStyle/>
          <a:p>
            <a:r>
              <a:rPr lang="en-US" sz="1600" b="1" dirty="0">
                <a:solidFill>
                  <a:schemeClr val="accent1">
                    <a:lumMod val="75000"/>
                  </a:schemeClr>
                </a:solidFill>
              </a:rPr>
              <a:t>Van Gogh </a:t>
            </a:r>
            <a:r>
              <a:rPr lang="en-US" sz="1600" dirty="0"/>
              <a:t>is one of the world’s most famous artists. While he remained relatively unknown within his lifetime, in modern day his paintings have inspired artists worldwide and are some of the most valuable in the world.</a:t>
            </a:r>
          </a:p>
          <a:p>
            <a:r>
              <a:rPr lang="en-US" sz="1600" b="1" dirty="0">
                <a:solidFill>
                  <a:schemeClr val="accent1">
                    <a:lumMod val="75000"/>
                  </a:schemeClr>
                </a:solidFill>
              </a:rPr>
              <a:t>Full Name:</a:t>
            </a:r>
            <a:r>
              <a:rPr lang="en-US" sz="1600" dirty="0">
                <a:solidFill>
                  <a:schemeClr val="accent1">
                    <a:lumMod val="75000"/>
                  </a:schemeClr>
                </a:solidFill>
              </a:rPr>
              <a:t> </a:t>
            </a:r>
            <a:r>
              <a:rPr lang="en-US" sz="1600" dirty="0"/>
              <a:t>Vincent Van Gogh</a:t>
            </a:r>
            <a:br>
              <a:rPr lang="en-US" sz="1600" dirty="0"/>
            </a:br>
            <a:r>
              <a:rPr lang="en-US" sz="1600" b="1" dirty="0">
                <a:solidFill>
                  <a:schemeClr val="accent1">
                    <a:lumMod val="75000"/>
                  </a:schemeClr>
                </a:solidFill>
              </a:rPr>
              <a:t>Born:</a:t>
            </a:r>
            <a:r>
              <a:rPr lang="en-US" sz="1600" dirty="0">
                <a:solidFill>
                  <a:schemeClr val="accent1">
                    <a:lumMod val="75000"/>
                  </a:schemeClr>
                </a:solidFill>
              </a:rPr>
              <a:t> </a:t>
            </a:r>
            <a:r>
              <a:rPr lang="en-US" sz="1600" dirty="0"/>
              <a:t>March 30, 1853 in the Netherlands</a:t>
            </a:r>
            <a:br>
              <a:rPr lang="en-US" sz="1600" dirty="0"/>
            </a:br>
            <a:r>
              <a:rPr lang="en-US" sz="1600" b="1" dirty="0">
                <a:solidFill>
                  <a:schemeClr val="accent1">
                    <a:lumMod val="75000"/>
                  </a:schemeClr>
                </a:solidFill>
              </a:rPr>
              <a:t>Died:</a:t>
            </a:r>
            <a:r>
              <a:rPr lang="en-US" sz="1600" dirty="0">
                <a:solidFill>
                  <a:schemeClr val="accent1">
                    <a:lumMod val="75000"/>
                  </a:schemeClr>
                </a:solidFill>
              </a:rPr>
              <a:t> </a:t>
            </a:r>
            <a:r>
              <a:rPr lang="en-US" sz="1600" dirty="0"/>
              <a:t>July 29, 1980 in France</a:t>
            </a:r>
            <a:br>
              <a:rPr lang="en-US" sz="1600" dirty="0"/>
            </a:br>
            <a:r>
              <a:rPr lang="en-US" sz="1600" b="1" dirty="0">
                <a:solidFill>
                  <a:schemeClr val="accent1">
                    <a:lumMod val="75000"/>
                  </a:schemeClr>
                </a:solidFill>
              </a:rPr>
              <a:t>Famous Works</a:t>
            </a:r>
            <a:r>
              <a:rPr lang="en-US" sz="1600" b="1" dirty="0"/>
              <a:t>:</a:t>
            </a:r>
            <a:r>
              <a:rPr lang="en-US" sz="1600" dirty="0"/>
              <a:t> Almond Blossoms (1880), Sunflowers (1888), Starry Night (1889).</a:t>
            </a:r>
          </a:p>
          <a:p>
            <a:r>
              <a:rPr lang="en-US" sz="1600" dirty="0"/>
              <a:t>To learn more about the artist – click the link below:</a:t>
            </a:r>
          </a:p>
          <a:p>
            <a:r>
              <a:rPr lang="en-IE" sz="1600" dirty="0">
                <a:hlinkClick r:id="rId2"/>
              </a:rPr>
              <a:t>https://www.tate.org.uk/kids/explore/who-is/who-vincent-van-gogh</a:t>
            </a:r>
            <a:endParaRPr lang="en-IE" sz="1600" dirty="0"/>
          </a:p>
        </p:txBody>
      </p:sp>
      <p:sp>
        <p:nvSpPr>
          <p:cNvPr id="5" name="Text Placeholder 4">
            <a:extLst>
              <a:ext uri="{FF2B5EF4-FFF2-40B4-BE49-F238E27FC236}">
                <a16:creationId xmlns:a16="http://schemas.microsoft.com/office/drawing/2014/main" xmlns="" id="{0182CA50-0048-4EDF-A85E-861A2157626A}"/>
              </a:ext>
            </a:extLst>
          </p:cNvPr>
          <p:cNvSpPr>
            <a:spLocks noGrp="1"/>
          </p:cNvSpPr>
          <p:nvPr>
            <p:ph type="body" sz="quarter" idx="3"/>
          </p:nvPr>
        </p:nvSpPr>
        <p:spPr>
          <a:xfrm>
            <a:off x="6169024" y="1544042"/>
            <a:ext cx="4844719" cy="454422"/>
          </a:xfrm>
        </p:spPr>
        <p:txBody>
          <a:bodyPr>
            <a:normAutofit/>
          </a:bodyPr>
          <a:lstStyle/>
          <a:p>
            <a:pPr algn="ctr"/>
            <a:r>
              <a:rPr lang="en-US" sz="2000" dirty="0">
                <a:solidFill>
                  <a:srgbClr val="0070C0"/>
                </a:solidFill>
              </a:rPr>
              <a:t>Almond Blossoms by Van Gogh</a:t>
            </a:r>
            <a:endParaRPr lang="en-IE" sz="2000" dirty="0">
              <a:solidFill>
                <a:srgbClr val="0070C0"/>
              </a:solidFill>
            </a:endParaRPr>
          </a:p>
        </p:txBody>
      </p:sp>
      <p:pic>
        <p:nvPicPr>
          <p:cNvPr id="7" name="Content Placeholder 6">
            <a:extLst>
              <a:ext uri="{FF2B5EF4-FFF2-40B4-BE49-F238E27FC236}">
                <a16:creationId xmlns:a16="http://schemas.microsoft.com/office/drawing/2014/main" xmlns="" id="{CB26D448-F7F3-4ADC-AAD4-5F02E468518C}"/>
              </a:ext>
            </a:extLst>
          </p:cNvPr>
          <p:cNvPicPr>
            <a:picLocks noGrp="1" noChangeAspect="1"/>
          </p:cNvPicPr>
          <p:nvPr>
            <p:ph sz="quarter" idx="4"/>
          </p:nvPr>
        </p:nvPicPr>
        <p:blipFill>
          <a:blip r:embed="rId3"/>
          <a:stretch>
            <a:fillRect/>
          </a:stretch>
        </p:blipFill>
        <p:spPr>
          <a:xfrm>
            <a:off x="6133305" y="2089156"/>
            <a:ext cx="4916155" cy="3447251"/>
          </a:xfrm>
          <a:prstGeom prst="rect">
            <a:avLst/>
          </a:prstGeom>
        </p:spPr>
      </p:pic>
    </p:spTree>
    <p:extLst>
      <p:ext uri="{BB962C8B-B14F-4D97-AF65-F5344CB8AC3E}">
        <p14:creationId xmlns:p14="http://schemas.microsoft.com/office/powerpoint/2010/main" val="140014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B2C1B-0F28-466A-9126-DF8F55B6C516}"/>
              </a:ext>
            </a:extLst>
          </p:cNvPr>
          <p:cNvSpPr>
            <a:spLocks noGrp="1"/>
          </p:cNvSpPr>
          <p:nvPr>
            <p:ph type="title"/>
          </p:nvPr>
        </p:nvSpPr>
        <p:spPr>
          <a:xfrm>
            <a:off x="838200" y="598128"/>
            <a:ext cx="10515600" cy="823912"/>
          </a:xfrm>
        </p:spPr>
        <p:txBody>
          <a:bodyPr/>
          <a:lstStyle/>
          <a:p>
            <a:r>
              <a:rPr lang="en-IE" b="1" dirty="0">
                <a:solidFill>
                  <a:schemeClr val="accent1">
                    <a:lumMod val="75000"/>
                  </a:schemeClr>
                </a:solidFill>
              </a:rPr>
              <a:t>Create your own Van Gogh inspired Blossom.</a:t>
            </a:r>
          </a:p>
        </p:txBody>
      </p:sp>
      <p:sp>
        <p:nvSpPr>
          <p:cNvPr id="3" name="Text Placeholder 2">
            <a:extLst>
              <a:ext uri="{FF2B5EF4-FFF2-40B4-BE49-F238E27FC236}">
                <a16:creationId xmlns:a16="http://schemas.microsoft.com/office/drawing/2014/main" xmlns="" id="{B6192DC5-5B56-49EB-A3CA-924957173DC6}"/>
              </a:ext>
            </a:extLst>
          </p:cNvPr>
          <p:cNvSpPr>
            <a:spLocks noGrp="1"/>
          </p:cNvSpPr>
          <p:nvPr>
            <p:ph type="body" idx="1"/>
          </p:nvPr>
        </p:nvSpPr>
        <p:spPr>
          <a:xfrm>
            <a:off x="990599" y="1690688"/>
            <a:ext cx="3749594" cy="608876"/>
          </a:xfrm>
        </p:spPr>
        <p:txBody>
          <a:bodyPr>
            <a:normAutofit/>
          </a:bodyPr>
          <a:lstStyle/>
          <a:p>
            <a:r>
              <a:rPr lang="en-IE" sz="2000" dirty="0">
                <a:solidFill>
                  <a:schemeClr val="accent1">
                    <a:lumMod val="75000"/>
                  </a:schemeClr>
                </a:solidFill>
              </a:rPr>
              <a:t>First - Look at the painting.</a:t>
            </a:r>
          </a:p>
        </p:txBody>
      </p:sp>
      <p:sp>
        <p:nvSpPr>
          <p:cNvPr id="4" name="Content Placeholder 3">
            <a:extLst>
              <a:ext uri="{FF2B5EF4-FFF2-40B4-BE49-F238E27FC236}">
                <a16:creationId xmlns:a16="http://schemas.microsoft.com/office/drawing/2014/main" xmlns="" id="{58ADC741-D68F-46FC-9782-352736EAD0C8}"/>
              </a:ext>
            </a:extLst>
          </p:cNvPr>
          <p:cNvSpPr>
            <a:spLocks noGrp="1"/>
          </p:cNvSpPr>
          <p:nvPr>
            <p:ph sz="half" idx="2"/>
          </p:nvPr>
        </p:nvSpPr>
        <p:spPr>
          <a:xfrm>
            <a:off x="990599" y="2411509"/>
            <a:ext cx="4851401" cy="2589039"/>
          </a:xfrm>
        </p:spPr>
        <p:txBody>
          <a:bodyPr>
            <a:noAutofit/>
          </a:bodyPr>
          <a:lstStyle/>
          <a:p>
            <a:r>
              <a:rPr lang="en-IE" sz="1700" b="1" dirty="0"/>
              <a:t>Notice the background colour, colours of the branches &amp; blossoms. Are they dark or bright colours? </a:t>
            </a:r>
          </a:p>
          <a:p>
            <a:r>
              <a:rPr lang="en-IE" sz="1700" b="1" dirty="0"/>
              <a:t>Why do you think the artist used these colours?</a:t>
            </a:r>
          </a:p>
          <a:p>
            <a:r>
              <a:rPr lang="en-IE" sz="1700" b="1" dirty="0"/>
              <a:t>Do you like  / not like it? Why / why not?</a:t>
            </a:r>
          </a:p>
          <a:p>
            <a:r>
              <a:rPr lang="en-IE" sz="1700" b="1" dirty="0"/>
              <a:t>What does this painting remind you of?</a:t>
            </a:r>
          </a:p>
          <a:p>
            <a:pPr marL="0" indent="0">
              <a:buNone/>
            </a:pPr>
            <a:endParaRPr lang="en-IE" sz="1700" b="1" dirty="0"/>
          </a:p>
        </p:txBody>
      </p:sp>
      <p:sp>
        <p:nvSpPr>
          <p:cNvPr id="5" name="Text Placeholder 4">
            <a:extLst>
              <a:ext uri="{FF2B5EF4-FFF2-40B4-BE49-F238E27FC236}">
                <a16:creationId xmlns:a16="http://schemas.microsoft.com/office/drawing/2014/main" xmlns="" id="{A51551B7-8CA1-4EEC-87A0-1160259EBDF6}"/>
              </a:ext>
            </a:extLst>
          </p:cNvPr>
          <p:cNvSpPr>
            <a:spLocks noGrp="1"/>
          </p:cNvSpPr>
          <p:nvPr>
            <p:ph type="body" sz="quarter" idx="3"/>
          </p:nvPr>
        </p:nvSpPr>
        <p:spPr>
          <a:xfrm>
            <a:off x="6043615" y="1171214"/>
            <a:ext cx="5333999" cy="823912"/>
          </a:xfrm>
        </p:spPr>
        <p:txBody>
          <a:bodyPr>
            <a:normAutofit/>
          </a:bodyPr>
          <a:lstStyle/>
          <a:p>
            <a:r>
              <a:rPr lang="en-IE" sz="2000" dirty="0">
                <a:solidFill>
                  <a:schemeClr val="accent1">
                    <a:lumMod val="75000"/>
                  </a:schemeClr>
                </a:solidFill>
              </a:rPr>
              <a:t>Are you ready to create your own Blossom tree?</a:t>
            </a:r>
          </a:p>
        </p:txBody>
      </p:sp>
      <p:sp>
        <p:nvSpPr>
          <p:cNvPr id="6" name="Content Placeholder 5">
            <a:extLst>
              <a:ext uri="{FF2B5EF4-FFF2-40B4-BE49-F238E27FC236}">
                <a16:creationId xmlns:a16="http://schemas.microsoft.com/office/drawing/2014/main" xmlns="" id="{2E719C58-B4EE-4160-AF13-026A20193DA4}"/>
              </a:ext>
            </a:extLst>
          </p:cNvPr>
          <p:cNvSpPr>
            <a:spLocks noGrp="1"/>
          </p:cNvSpPr>
          <p:nvPr>
            <p:ph sz="quarter" idx="4"/>
          </p:nvPr>
        </p:nvSpPr>
        <p:spPr>
          <a:xfrm>
            <a:off x="6018213" y="1995127"/>
            <a:ext cx="5183188" cy="3148374"/>
          </a:xfrm>
        </p:spPr>
        <p:txBody>
          <a:bodyPr>
            <a:noAutofit/>
          </a:bodyPr>
          <a:lstStyle/>
          <a:p>
            <a:r>
              <a:rPr lang="en-IE" sz="1400" dirty="0"/>
              <a:t>You can use white paper and paint/colour it blue.</a:t>
            </a:r>
          </a:p>
          <a:p>
            <a:r>
              <a:rPr lang="en-IE" sz="1400" dirty="0"/>
              <a:t>Using brown paint, crayons, colouring pencils, markers - paint/draw/colour the branches.</a:t>
            </a:r>
          </a:p>
          <a:p>
            <a:r>
              <a:rPr lang="en-IE" sz="1400" dirty="0"/>
              <a:t>Using a mixture of white and pale pink -  paint or colour the blossoms.</a:t>
            </a:r>
          </a:p>
          <a:p>
            <a:pPr marL="0" indent="0">
              <a:buNone/>
            </a:pPr>
            <a:r>
              <a:rPr lang="en-IE" sz="1400" b="1" u="sng" dirty="0">
                <a:solidFill>
                  <a:schemeClr val="accent1">
                    <a:lumMod val="75000"/>
                  </a:schemeClr>
                </a:solidFill>
              </a:rPr>
              <a:t>Tip 1: </a:t>
            </a:r>
            <a:r>
              <a:rPr lang="en-IE" sz="1400" dirty="0"/>
              <a:t>Remember you can mix white and red to make pale pink.</a:t>
            </a:r>
          </a:p>
          <a:p>
            <a:pPr marL="0" indent="0">
              <a:buNone/>
            </a:pPr>
            <a:r>
              <a:rPr lang="en-IE" sz="1400" b="1" u="sng" dirty="0">
                <a:solidFill>
                  <a:schemeClr val="accent1">
                    <a:lumMod val="75000"/>
                  </a:schemeClr>
                </a:solidFill>
              </a:rPr>
              <a:t>Tip 2: </a:t>
            </a:r>
            <a:r>
              <a:rPr lang="en-IE" sz="1400" dirty="0"/>
              <a:t>You can use your fingers to finger-paint the blossoms.</a:t>
            </a:r>
          </a:p>
          <a:p>
            <a:pPr marL="0" indent="0">
              <a:buNone/>
            </a:pPr>
            <a:r>
              <a:rPr lang="en-IE" sz="1400" b="1" u="sng" dirty="0">
                <a:solidFill>
                  <a:schemeClr val="accent1">
                    <a:lumMod val="75000"/>
                  </a:schemeClr>
                </a:solidFill>
              </a:rPr>
              <a:t>Tip 3: </a:t>
            </a:r>
            <a:r>
              <a:rPr lang="en-IE" sz="1400" dirty="0"/>
              <a:t>If using paint remember to let the blue background fully dry before moving on to the branches and let the branches dry before painting the blossoms.</a:t>
            </a:r>
          </a:p>
          <a:p>
            <a:pPr marL="0" indent="0">
              <a:buNone/>
            </a:pPr>
            <a:r>
              <a:rPr lang="en-IE" sz="1400" b="1" u="sng" dirty="0">
                <a:solidFill>
                  <a:schemeClr val="accent1">
                    <a:lumMod val="75000"/>
                  </a:schemeClr>
                </a:solidFill>
              </a:rPr>
              <a:t>Tip 4: </a:t>
            </a:r>
            <a:r>
              <a:rPr lang="en-IE" sz="1400" dirty="0"/>
              <a:t>Enjoy creating your very own Van Gogh inspired Blossom Tree</a:t>
            </a:r>
            <a:r>
              <a:rPr lang="en-IE" sz="1400" dirty="0">
                <a:sym typeface="Wingdings" panose="05000000000000000000" pitchFamily="2" charset="2"/>
              </a:rPr>
              <a:t> </a:t>
            </a:r>
            <a:endParaRPr lang="en-IE" sz="1400" dirty="0"/>
          </a:p>
          <a:p>
            <a:pPr marL="0" indent="0">
              <a:buNone/>
            </a:pPr>
            <a:endParaRPr lang="en-IE" sz="1400" dirty="0">
              <a:solidFill>
                <a:schemeClr val="accent1">
                  <a:lumMod val="75000"/>
                </a:schemeClr>
              </a:solidFill>
            </a:endParaRPr>
          </a:p>
        </p:txBody>
      </p:sp>
    </p:spTree>
    <p:extLst>
      <p:ext uri="{BB962C8B-B14F-4D97-AF65-F5344CB8AC3E}">
        <p14:creationId xmlns:p14="http://schemas.microsoft.com/office/powerpoint/2010/main" val="408167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Music</a:t>
            </a:r>
          </a:p>
        </p:txBody>
      </p:sp>
    </p:spTree>
    <p:extLst>
      <p:ext uri="{BB962C8B-B14F-4D97-AF65-F5344CB8AC3E}">
        <p14:creationId xmlns:p14="http://schemas.microsoft.com/office/powerpoint/2010/main" val="375273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ACD88-1979-4F42-994A-B71091DBD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E22A67FF-3BA1-4BB3-B046-3A59665F4CDF}"/>
              </a:ext>
            </a:extLst>
          </p:cNvPr>
          <p:cNvSpPr>
            <a:spLocks noGrp="1"/>
          </p:cNvSpPr>
          <p:nvPr>
            <p:ph type="title"/>
          </p:nvPr>
        </p:nvSpPr>
        <p:spPr>
          <a:xfrm>
            <a:off x="679486" y="616296"/>
            <a:ext cx="4166510" cy="1053408"/>
          </a:xfrm>
        </p:spPr>
        <p:txBody>
          <a:bodyPr>
            <a:normAutofit/>
          </a:bodyPr>
          <a:lstStyle/>
          <a:p>
            <a:pPr algn="ctr"/>
            <a:r>
              <a:rPr lang="en-IE" b="1" dirty="0">
                <a:solidFill>
                  <a:srgbClr val="EBEBEB"/>
                </a:solidFill>
              </a:rPr>
              <a:t>Music</a:t>
            </a:r>
          </a:p>
        </p:txBody>
      </p:sp>
      <p:sp>
        <p:nvSpPr>
          <p:cNvPr id="6" name="Freeform 31">
            <a:extLst>
              <a:ext uri="{FF2B5EF4-FFF2-40B4-BE49-F238E27FC236}">
                <a16:creationId xmlns:a16="http://schemas.microsoft.com/office/drawing/2014/main" xmlns="" id="{AF9C05F7-3B74-49BE-9B8A-02101C2EC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 name="Freeform: Shape 6">
            <a:extLst>
              <a:ext uri="{FF2B5EF4-FFF2-40B4-BE49-F238E27FC236}">
                <a16:creationId xmlns:a16="http://schemas.microsoft.com/office/drawing/2014/main" xmlns="" id="{EA8EBCE2-B70B-41DE-911C-727677810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 name="Rectangle 8">
            <a:extLst>
              <a:ext uri="{FF2B5EF4-FFF2-40B4-BE49-F238E27FC236}">
                <a16:creationId xmlns:a16="http://schemas.microsoft.com/office/drawing/2014/main" xmlns="" id="{D56BC43F-3D7E-4AF5-A433-C7419B16B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14">
            <a:extLst>
              <a:ext uri="{FF2B5EF4-FFF2-40B4-BE49-F238E27FC236}">
                <a16:creationId xmlns:a16="http://schemas.microsoft.com/office/drawing/2014/main" xmlns="" id="{ABC44EA6-F1D5-4398-8A9A-57F2A6D99816}"/>
              </a:ext>
            </a:extLst>
          </p:cNvPr>
          <p:cNvSpPr>
            <a:spLocks noGrp="1"/>
          </p:cNvSpPr>
          <p:nvPr>
            <p:ph idx="1"/>
          </p:nvPr>
        </p:nvSpPr>
        <p:spPr>
          <a:xfrm>
            <a:off x="638989" y="1482388"/>
            <a:ext cx="4354611" cy="3893224"/>
          </a:xfrm>
        </p:spPr>
        <p:txBody>
          <a:bodyPr>
            <a:noAutofit/>
          </a:bodyPr>
          <a:lstStyle/>
          <a:p>
            <a:pPr marL="0" indent="0">
              <a:buNone/>
            </a:pPr>
            <a:r>
              <a:rPr lang="en-IE" sz="1400" u="sng" dirty="0">
                <a:hlinkClick r:id="rId2">
                  <a:extLst>
                    <a:ext uri="{A12FA001-AC4F-418D-AE19-62706E023703}">
                      <ahyp:hlinkClr xmlns="" xmlns:ahyp="http://schemas.microsoft.com/office/drawing/2018/hyperlinkcolor" val="tx"/>
                    </a:ext>
                  </a:extLst>
                </a:hlinkClick>
              </a:rPr>
              <a:t>Click on the link below to listen to a piece of ‘Classical’ music called –</a:t>
            </a:r>
          </a:p>
          <a:p>
            <a:pPr marL="0" indent="0">
              <a:buNone/>
            </a:pPr>
            <a:r>
              <a:rPr lang="en-US" sz="1400" b="1" u="sng" dirty="0"/>
              <a:t>The Swan by Camille Saint-Saens’ </a:t>
            </a:r>
            <a:br>
              <a:rPr lang="en-US" sz="1400" b="1" u="sng" dirty="0"/>
            </a:br>
            <a:r>
              <a:rPr lang="en-US" sz="1400" b="1" u="sng" dirty="0"/>
              <a:t>Carnival of the Animals</a:t>
            </a:r>
          </a:p>
          <a:p>
            <a:r>
              <a:rPr lang="en-IE" sz="1400" dirty="0">
                <a:solidFill>
                  <a:schemeClr val="bg1"/>
                </a:solidFill>
                <a:hlinkClick r:id="rId3">
                  <a:extLst>
                    <a:ext uri="{A12FA001-AC4F-418D-AE19-62706E023703}">
                      <ahyp:hlinkClr xmlns="" xmlns:ahyp="http://schemas.microsoft.com/office/drawing/2018/hyperlinkcolor" val="tx"/>
                    </a:ext>
                  </a:extLst>
                </a:hlinkClick>
              </a:rPr>
              <a:t>https://www.youtube.com/watch?v=vNdsrHPCcCg</a:t>
            </a:r>
            <a:endParaRPr lang="en-IE" sz="1400" dirty="0">
              <a:solidFill>
                <a:schemeClr val="bg1"/>
              </a:solidFill>
            </a:endParaRPr>
          </a:p>
          <a:p>
            <a:endParaRPr lang="en-IE" sz="1400" dirty="0">
              <a:solidFill>
                <a:schemeClr val="bg1"/>
              </a:solidFill>
            </a:endParaRPr>
          </a:p>
          <a:p>
            <a:r>
              <a:rPr lang="en-US" sz="1400" b="1" u="sng" dirty="0">
                <a:solidFill>
                  <a:schemeClr val="bg1"/>
                </a:solidFill>
              </a:rPr>
              <a:t>Think: - </a:t>
            </a:r>
          </a:p>
          <a:p>
            <a:pPr lvl="1"/>
            <a:r>
              <a:rPr lang="en-US" sz="1400" dirty="0">
                <a:solidFill>
                  <a:schemeClr val="bg1"/>
                </a:solidFill>
              </a:rPr>
              <a:t>What instruments can you hear?</a:t>
            </a:r>
          </a:p>
          <a:p>
            <a:pPr lvl="1"/>
            <a:r>
              <a:rPr lang="en-US" sz="1400" dirty="0">
                <a:solidFill>
                  <a:schemeClr val="bg1"/>
                </a:solidFill>
              </a:rPr>
              <a:t>Is the music fast/slow?</a:t>
            </a:r>
          </a:p>
          <a:p>
            <a:pPr lvl="1"/>
            <a:r>
              <a:rPr lang="en-US" sz="1400" dirty="0">
                <a:solidFill>
                  <a:schemeClr val="bg1"/>
                </a:solidFill>
              </a:rPr>
              <a:t>Is it loud/quiet?</a:t>
            </a:r>
          </a:p>
          <a:p>
            <a:pPr lvl="1"/>
            <a:r>
              <a:rPr lang="en-US" sz="1400" dirty="0">
                <a:solidFill>
                  <a:schemeClr val="bg1"/>
                </a:solidFill>
              </a:rPr>
              <a:t>Do you like the music?</a:t>
            </a:r>
          </a:p>
          <a:p>
            <a:pPr lvl="1"/>
            <a:r>
              <a:rPr lang="en-US" sz="1400" dirty="0">
                <a:solidFill>
                  <a:schemeClr val="bg1"/>
                </a:solidFill>
              </a:rPr>
              <a:t>What do you like/dislike about it?</a:t>
            </a:r>
          </a:p>
          <a:p>
            <a:pPr eaLnBrk="0" fontAlgn="base" hangingPunct="0">
              <a:lnSpc>
                <a:spcPct val="100000"/>
              </a:lnSpc>
              <a:spcBef>
                <a:spcPct val="0"/>
              </a:spcBef>
              <a:spcAft>
                <a:spcPct val="0"/>
              </a:spcAft>
            </a:pPr>
            <a:endParaRPr lang="en-US" altLang="en-US" sz="1400" dirty="0">
              <a:cs typeface="Arial" panose="020B0604020202020204" pitchFamily="34" charset="0"/>
            </a:endParaRPr>
          </a:p>
          <a:p>
            <a:pPr eaLnBrk="0" fontAlgn="base" hangingPunct="0">
              <a:lnSpc>
                <a:spcPct val="100000"/>
              </a:lnSpc>
              <a:spcBef>
                <a:spcPct val="0"/>
              </a:spcBef>
              <a:spcAft>
                <a:spcPct val="0"/>
              </a:spcAft>
            </a:pPr>
            <a:r>
              <a:rPr lang="en-US" altLang="en-US" sz="1400" dirty="0">
                <a:cs typeface="Arial" panose="020B0604020202020204" pitchFamily="34" charset="0"/>
              </a:rPr>
              <a:t>Draw a picture of how the music makes you feel</a:t>
            </a:r>
          </a:p>
          <a:p>
            <a:pPr marL="0" lvl="0" indent="0" eaLnBrk="0" fontAlgn="base" hangingPunct="0">
              <a:lnSpc>
                <a:spcPct val="100000"/>
              </a:lnSpc>
              <a:spcBef>
                <a:spcPct val="0"/>
              </a:spcBef>
              <a:spcAft>
                <a:spcPct val="0"/>
              </a:spcAft>
              <a:buNone/>
            </a:pPr>
            <a:r>
              <a:rPr lang="en-US" altLang="en-US" sz="1400" dirty="0">
                <a:cs typeface="Arial" panose="020B0604020202020204" pitchFamily="34" charset="0"/>
              </a:rPr>
              <a:t>Or what the music makes you think about.</a:t>
            </a:r>
          </a:p>
          <a:p>
            <a:pPr marL="0" lvl="0" indent="0" eaLnBrk="0" fontAlgn="base" hangingPunct="0">
              <a:lnSpc>
                <a:spcPct val="100000"/>
              </a:lnSpc>
              <a:spcBef>
                <a:spcPct val="0"/>
              </a:spcBef>
              <a:spcAft>
                <a:spcPct val="0"/>
              </a:spcAft>
              <a:buNone/>
            </a:pPr>
            <a:endParaRPr lang="en-US" altLang="en-US" sz="1400" dirty="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1400" dirty="0">
              <a:solidFill>
                <a:srgbClr val="222222"/>
              </a:solidFill>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400" dirty="0">
                <a:solidFill>
                  <a:srgbClr val="222222"/>
                </a:solidFill>
                <a:cs typeface="Arial" panose="020B0604020202020204" pitchFamily="34" charset="0"/>
              </a:rPr>
              <a:t/>
            </a:r>
            <a:br>
              <a:rPr lang="en-US" altLang="en-US" sz="1400" dirty="0">
                <a:solidFill>
                  <a:srgbClr val="222222"/>
                </a:solidFill>
                <a:cs typeface="Arial" panose="020B0604020202020204" pitchFamily="34" charset="0"/>
              </a:rPr>
            </a:br>
            <a:endParaRPr lang="en-US" altLang="en-US" sz="1400" dirty="0"/>
          </a:p>
        </p:txBody>
      </p:sp>
      <p:sp>
        <p:nvSpPr>
          <p:cNvPr id="3" name="Rectangle 1">
            <a:extLst>
              <a:ext uri="{FF2B5EF4-FFF2-40B4-BE49-F238E27FC236}">
                <a16:creationId xmlns:a16="http://schemas.microsoft.com/office/drawing/2014/main" xmlns="" id="{FA7882E3-A7F6-40E3-A81C-5817AF273263}"/>
              </a:ext>
            </a:extLst>
          </p:cNvPr>
          <p:cNvSpPr>
            <a:spLocks noChangeArrowheads="1"/>
          </p:cNvSpPr>
          <p:nvPr/>
        </p:nvSpPr>
        <p:spPr bwMode="auto">
          <a:xfrm>
            <a:off x="0" y="-184666"/>
            <a:ext cx="32573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xmlns="" id="{F5954755-3ACD-4984-8002-5A1FED7C4784}"/>
              </a:ext>
            </a:extLst>
          </p:cNvPr>
          <p:cNvPicPr>
            <a:picLocks noChangeAspect="1"/>
          </p:cNvPicPr>
          <p:nvPr/>
        </p:nvPicPr>
        <p:blipFill>
          <a:blip r:embed="rId4"/>
          <a:stretch>
            <a:fillRect/>
          </a:stretch>
        </p:blipFill>
        <p:spPr>
          <a:xfrm>
            <a:off x="7018270" y="1327666"/>
            <a:ext cx="3932557" cy="3932557"/>
          </a:xfrm>
          <a:prstGeom prst="rect">
            <a:avLst/>
          </a:prstGeom>
        </p:spPr>
      </p:pic>
    </p:spTree>
    <p:extLst>
      <p:ext uri="{BB962C8B-B14F-4D97-AF65-F5344CB8AC3E}">
        <p14:creationId xmlns:p14="http://schemas.microsoft.com/office/powerpoint/2010/main" val="175678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A2D79-A8C9-4FEC-8CA8-E890EAF24650}"/>
              </a:ext>
            </a:extLst>
          </p:cNvPr>
          <p:cNvSpPr>
            <a:spLocks noGrp="1"/>
          </p:cNvSpPr>
          <p:nvPr>
            <p:ph type="ctrTitle"/>
          </p:nvPr>
        </p:nvSpPr>
        <p:spPr>
          <a:xfrm>
            <a:off x="0" y="0"/>
            <a:ext cx="12192000" cy="6858000"/>
          </a:xfrm>
          <a:solidFill>
            <a:schemeClr val="accent5">
              <a:lumMod val="40000"/>
              <a:lumOff val="60000"/>
            </a:schemeClr>
          </a:solidFill>
        </p:spPr>
        <p:txBody>
          <a:bodyPr anchor="ctr">
            <a:normAutofit/>
          </a:bodyPr>
          <a:lstStyle/>
          <a:p>
            <a:r>
              <a:rPr lang="en-IE" sz="15000" b="1" u="sng" dirty="0">
                <a:solidFill>
                  <a:srgbClr val="7030A0"/>
                </a:solidFill>
              </a:rPr>
              <a:t>SPHE</a:t>
            </a:r>
          </a:p>
        </p:txBody>
      </p:sp>
    </p:spTree>
    <p:extLst>
      <p:ext uri="{BB962C8B-B14F-4D97-AF65-F5344CB8AC3E}">
        <p14:creationId xmlns:p14="http://schemas.microsoft.com/office/powerpoint/2010/main" val="386713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B2C1B-0F28-466A-9126-DF8F55B6C516}"/>
              </a:ext>
            </a:extLst>
          </p:cNvPr>
          <p:cNvSpPr>
            <a:spLocks noGrp="1"/>
          </p:cNvSpPr>
          <p:nvPr>
            <p:ph type="title"/>
          </p:nvPr>
        </p:nvSpPr>
        <p:spPr>
          <a:xfrm>
            <a:off x="838200" y="113093"/>
            <a:ext cx="10515600" cy="1325563"/>
          </a:xfrm>
        </p:spPr>
        <p:txBody>
          <a:bodyPr/>
          <a:lstStyle/>
          <a:p>
            <a:pPr algn="ctr"/>
            <a:r>
              <a:rPr lang="en-IE" b="1" dirty="0">
                <a:solidFill>
                  <a:schemeClr val="accent1">
                    <a:lumMod val="75000"/>
                  </a:schemeClr>
                </a:solidFill>
              </a:rPr>
              <a:t>Respecting differences.</a:t>
            </a:r>
          </a:p>
        </p:txBody>
      </p:sp>
      <p:sp>
        <p:nvSpPr>
          <p:cNvPr id="3" name="Text Placeholder 2">
            <a:extLst>
              <a:ext uri="{FF2B5EF4-FFF2-40B4-BE49-F238E27FC236}">
                <a16:creationId xmlns:a16="http://schemas.microsoft.com/office/drawing/2014/main" xmlns="" id="{B6192DC5-5B56-49EB-A3CA-924957173DC6}"/>
              </a:ext>
            </a:extLst>
          </p:cNvPr>
          <p:cNvSpPr>
            <a:spLocks noGrp="1"/>
          </p:cNvSpPr>
          <p:nvPr>
            <p:ph type="body" idx="1"/>
          </p:nvPr>
        </p:nvSpPr>
        <p:spPr>
          <a:xfrm>
            <a:off x="615600" y="1372026"/>
            <a:ext cx="5342115" cy="694489"/>
          </a:xfrm>
        </p:spPr>
        <p:txBody>
          <a:bodyPr>
            <a:noAutofit/>
          </a:bodyPr>
          <a:lstStyle/>
          <a:p>
            <a:r>
              <a:rPr lang="en-US" sz="1800" u="sng" dirty="0">
                <a:solidFill>
                  <a:srgbClr val="0070C0"/>
                </a:solidFill>
              </a:rPr>
              <a:t>Aim: To help your child understand different cultures and develop respect for and appreciation of others.</a:t>
            </a:r>
          </a:p>
          <a:p>
            <a:endParaRPr lang="en-US" sz="1800" dirty="0"/>
          </a:p>
        </p:txBody>
      </p:sp>
      <p:sp>
        <p:nvSpPr>
          <p:cNvPr id="4" name="Content Placeholder 3">
            <a:extLst>
              <a:ext uri="{FF2B5EF4-FFF2-40B4-BE49-F238E27FC236}">
                <a16:creationId xmlns:a16="http://schemas.microsoft.com/office/drawing/2014/main" xmlns="" id="{58ADC741-D68F-46FC-9782-352736EAD0C8}"/>
              </a:ext>
            </a:extLst>
          </p:cNvPr>
          <p:cNvSpPr>
            <a:spLocks noGrp="1"/>
          </p:cNvSpPr>
          <p:nvPr>
            <p:ph sz="half" idx="2"/>
          </p:nvPr>
        </p:nvSpPr>
        <p:spPr>
          <a:xfrm>
            <a:off x="707763" y="1764054"/>
            <a:ext cx="5157787" cy="3333447"/>
          </a:xfrm>
        </p:spPr>
        <p:txBody>
          <a:bodyPr>
            <a:noAutofit/>
          </a:bodyPr>
          <a:lstStyle/>
          <a:p>
            <a:pPr>
              <a:buFont typeface="Wingdings" panose="05000000000000000000" pitchFamily="2" charset="2"/>
              <a:buChar char="Ø"/>
            </a:pPr>
            <a:r>
              <a:rPr lang="en-US" sz="1400" dirty="0"/>
              <a:t>Ask your child to choose which item they like best.</a:t>
            </a:r>
          </a:p>
          <a:p>
            <a:pPr marL="457200" lvl="1" indent="0">
              <a:buNone/>
            </a:pPr>
            <a:r>
              <a:rPr lang="en-US" sz="1400" dirty="0"/>
              <a:t>For example:-</a:t>
            </a:r>
            <a:br>
              <a:rPr lang="en-US" sz="1400" dirty="0"/>
            </a:br>
            <a:r>
              <a:rPr lang="en-US" sz="1400" dirty="0"/>
              <a:t>• Building Lego or making jigsaws </a:t>
            </a:r>
            <a:br>
              <a:rPr lang="en-US" sz="1400" dirty="0"/>
            </a:br>
            <a:r>
              <a:rPr lang="en-US" sz="1400" dirty="0"/>
              <a:t>• Water or milk </a:t>
            </a:r>
            <a:br>
              <a:rPr lang="en-US" sz="1400" dirty="0"/>
            </a:br>
            <a:r>
              <a:rPr lang="en-US" sz="1400" dirty="0"/>
              <a:t>• Rice Krispies or Coco Pops </a:t>
            </a:r>
            <a:br>
              <a:rPr lang="en-US" sz="1400" dirty="0"/>
            </a:br>
            <a:r>
              <a:rPr lang="en-US" sz="1400" dirty="0"/>
              <a:t>• Playing on the slide or playing on the swing</a:t>
            </a:r>
          </a:p>
          <a:p>
            <a:pPr>
              <a:buFont typeface="Wingdings" panose="05000000000000000000" pitchFamily="2" charset="2"/>
              <a:buChar char="Ø"/>
            </a:pPr>
            <a:r>
              <a:rPr lang="en-US" sz="1400" dirty="0"/>
              <a:t>Then ask them to tell you what they like about what they have chosen and why. </a:t>
            </a:r>
          </a:p>
          <a:p>
            <a:pPr>
              <a:buFont typeface="Wingdings" panose="05000000000000000000" pitchFamily="2" charset="2"/>
              <a:buChar char="Ø"/>
            </a:pPr>
            <a:r>
              <a:rPr lang="en-US" sz="1400" dirty="0"/>
              <a:t>Now take your tun and explain what you like about your choice.</a:t>
            </a:r>
          </a:p>
          <a:p>
            <a:pPr>
              <a:buFont typeface="Wingdings" panose="05000000000000000000" pitchFamily="2" charset="2"/>
              <a:buChar char="Ø"/>
            </a:pPr>
            <a:r>
              <a:rPr lang="en-US" sz="1400" dirty="0"/>
              <a:t>Highlight how some people like some of the things that we do and that others prefer something different.</a:t>
            </a:r>
          </a:p>
          <a:p>
            <a:pPr>
              <a:buFont typeface="Wingdings" panose="05000000000000000000" pitchFamily="2" charset="2"/>
              <a:buChar char="Ø"/>
            </a:pPr>
            <a:endParaRPr lang="en-US" sz="1400" dirty="0"/>
          </a:p>
        </p:txBody>
      </p:sp>
      <p:sp>
        <p:nvSpPr>
          <p:cNvPr id="6" name="Content Placeholder 5">
            <a:extLst>
              <a:ext uri="{FF2B5EF4-FFF2-40B4-BE49-F238E27FC236}">
                <a16:creationId xmlns:a16="http://schemas.microsoft.com/office/drawing/2014/main" xmlns="" id="{2E719C58-B4EE-4160-AF13-026A20193DA4}"/>
              </a:ext>
            </a:extLst>
          </p:cNvPr>
          <p:cNvSpPr>
            <a:spLocks noGrp="1"/>
          </p:cNvSpPr>
          <p:nvPr>
            <p:ph sz="quarter" idx="4"/>
          </p:nvPr>
        </p:nvSpPr>
        <p:spPr>
          <a:xfrm>
            <a:off x="6096000" y="1435100"/>
            <a:ext cx="5183188" cy="3473784"/>
          </a:xfrm>
        </p:spPr>
        <p:txBody>
          <a:bodyPr>
            <a:noAutofit/>
          </a:bodyPr>
          <a:lstStyle/>
          <a:p>
            <a:pPr marL="0" indent="0">
              <a:buNone/>
            </a:pPr>
            <a:r>
              <a:rPr lang="en-US" sz="1800" b="1" u="sng" dirty="0">
                <a:solidFill>
                  <a:srgbClr val="0070C0"/>
                </a:solidFill>
              </a:rPr>
              <a:t>Discussion:</a:t>
            </a:r>
          </a:p>
          <a:p>
            <a:pPr marL="0" indent="0">
              <a:buNone/>
            </a:pPr>
            <a:r>
              <a:rPr lang="en-US" sz="1600" dirty="0"/>
              <a:t>Talk about how we are the same or different: </a:t>
            </a:r>
          </a:p>
          <a:p>
            <a:pPr marL="0" indent="0">
              <a:buNone/>
            </a:pPr>
            <a:r>
              <a:rPr lang="en-US" sz="1600" dirty="0"/>
              <a:t>a) physical characteristics - What are all the different </a:t>
            </a:r>
            <a:r>
              <a:rPr lang="en-US" sz="1600" dirty="0" err="1"/>
              <a:t>colours</a:t>
            </a:r>
            <a:r>
              <a:rPr lang="en-US" sz="1600" dirty="0"/>
              <a:t> of hair that people have? Eye </a:t>
            </a:r>
            <a:r>
              <a:rPr lang="en-US" sz="1600" dirty="0" err="1"/>
              <a:t>colour</a:t>
            </a:r>
            <a:r>
              <a:rPr lang="en-US" sz="1600" dirty="0"/>
              <a:t>?</a:t>
            </a:r>
          </a:p>
          <a:p>
            <a:pPr marL="0" indent="0">
              <a:buNone/>
            </a:pPr>
            <a:r>
              <a:rPr lang="en-US" sz="1600" dirty="0"/>
              <a:t>b) family – people have different size families?</a:t>
            </a:r>
          </a:p>
          <a:p>
            <a:pPr marL="0" indent="0">
              <a:buNone/>
            </a:pPr>
            <a:endParaRPr lang="en-US" sz="1600" dirty="0"/>
          </a:p>
          <a:p>
            <a:pPr marL="0" indent="0">
              <a:buNone/>
            </a:pPr>
            <a:r>
              <a:rPr lang="en-US" sz="1600" dirty="0"/>
              <a:t>Click on the link below to listen to the story:</a:t>
            </a:r>
          </a:p>
          <a:p>
            <a:pPr marL="0" indent="0">
              <a:buNone/>
            </a:pPr>
            <a:r>
              <a:rPr lang="en-US" sz="1600" b="1" dirty="0"/>
              <a:t>The Family Book by Todd Parr</a:t>
            </a:r>
          </a:p>
          <a:p>
            <a:pPr marL="0" indent="0">
              <a:buNone/>
            </a:pPr>
            <a:r>
              <a:rPr lang="en-IE" sz="1600" dirty="0">
                <a:hlinkClick r:id="rId2"/>
              </a:rPr>
              <a:t>https://www.youtube.com/watch?v=MIm_H01Z6Ss</a:t>
            </a:r>
            <a:endParaRPr lang="en-IE" sz="1600" dirty="0"/>
          </a:p>
          <a:p>
            <a:pPr marL="0" indent="0">
              <a:buNone/>
            </a:pPr>
            <a:endParaRPr lang="en-IE" sz="1600" dirty="0"/>
          </a:p>
          <a:p>
            <a:pPr marL="0" indent="0">
              <a:buNone/>
            </a:pPr>
            <a:endParaRPr lang="en-US" sz="1600" dirty="0"/>
          </a:p>
        </p:txBody>
      </p:sp>
      <p:sp>
        <p:nvSpPr>
          <p:cNvPr id="7" name="Title 1">
            <a:extLst>
              <a:ext uri="{FF2B5EF4-FFF2-40B4-BE49-F238E27FC236}">
                <a16:creationId xmlns:a16="http://schemas.microsoft.com/office/drawing/2014/main" xmlns="" id="{9685DC8E-4BD6-468B-A9D0-27DBA5210630}"/>
              </a:ext>
            </a:extLst>
          </p:cNvPr>
          <p:cNvSpPr txBox="1">
            <a:spLocks/>
          </p:cNvSpPr>
          <p:nvPr/>
        </p:nvSpPr>
        <p:spPr>
          <a:xfrm>
            <a:off x="431041" y="4791486"/>
            <a:ext cx="10515600" cy="851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1400" b="1" u="sng" dirty="0">
                <a:solidFill>
                  <a:schemeClr val="bg2">
                    <a:lumMod val="10000"/>
                  </a:schemeClr>
                </a:solidFill>
              </a:rPr>
              <a:t>Something extra</a:t>
            </a:r>
            <a:r>
              <a:rPr lang="en-IE" sz="1400" b="1" dirty="0">
                <a:solidFill>
                  <a:schemeClr val="bg2">
                    <a:lumMod val="10000"/>
                  </a:schemeClr>
                </a:solidFill>
              </a:rPr>
              <a:t>: As nice manners is always good to use with every-one we meet you can listen to this song as a reminder</a:t>
            </a:r>
            <a:r>
              <a:rPr lang="en-IE" sz="1400" b="1" dirty="0">
                <a:solidFill>
                  <a:schemeClr val="bg2">
                    <a:lumMod val="10000"/>
                  </a:schemeClr>
                </a:solidFill>
                <a:sym typeface="Wingdings" panose="05000000000000000000" pitchFamily="2" charset="2"/>
              </a:rPr>
              <a:t></a:t>
            </a:r>
          </a:p>
          <a:p>
            <a:pPr algn="ctr"/>
            <a:r>
              <a:rPr lang="en-IE" sz="1400" dirty="0">
                <a:solidFill>
                  <a:schemeClr val="bg2">
                    <a:lumMod val="10000"/>
                  </a:schemeClr>
                </a:solidFill>
                <a:hlinkClick r:id="rId3">
                  <a:extLst>
                    <a:ext uri="{A12FA001-AC4F-418D-AE19-62706E023703}">
                      <ahyp:hlinkClr xmlns="" xmlns:ahyp="http://schemas.microsoft.com/office/drawing/2018/hyperlinkcolor" val="tx"/>
                    </a:ext>
                  </a:extLst>
                </a:hlinkClick>
              </a:rPr>
              <a:t>https://www.youtube.com/watch?v=qSnAVyqYT6c</a:t>
            </a:r>
            <a:endParaRPr lang="en-IE" sz="1400" b="1" dirty="0">
              <a:solidFill>
                <a:schemeClr val="bg2">
                  <a:lumMod val="10000"/>
                </a:schemeClr>
              </a:solidFill>
            </a:endParaRPr>
          </a:p>
        </p:txBody>
      </p:sp>
    </p:spTree>
    <p:extLst>
      <p:ext uri="{BB962C8B-B14F-4D97-AF65-F5344CB8AC3E}">
        <p14:creationId xmlns:p14="http://schemas.microsoft.com/office/powerpoint/2010/main" val="175028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726960" y="183602"/>
            <a:ext cx="751253" cy="19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0" name="Rectangle 29"/>
          <p:cNvSpPr/>
          <p:nvPr/>
        </p:nvSpPr>
        <p:spPr>
          <a:xfrm>
            <a:off x="709182" y="1300285"/>
            <a:ext cx="3072241" cy="830997"/>
          </a:xfrm>
          <a:prstGeom prst="rect">
            <a:avLst/>
          </a:prstGeom>
          <a:noFill/>
          <a:ln>
            <a:solidFill>
              <a:schemeClr val="accent5">
                <a:lumMod val="75000"/>
              </a:schemeClr>
            </a:solidFill>
            <a:prstDash val="dash"/>
          </a:ln>
        </p:spPr>
        <p:txBody>
          <a:bodyPr wrap="square">
            <a:spAutoFit/>
          </a:bodyPr>
          <a:lstStyle/>
          <a:p>
            <a:pPr lvl="0" algn="ctr"/>
            <a:r>
              <a:rPr lang="en-IE" sz="2400" b="1" dirty="0">
                <a:solidFill>
                  <a:srgbClr val="0070C0"/>
                </a:solidFill>
                <a:latin typeface="Comic Sans MS" panose="030F0702030302020204" pitchFamily="66" charset="0"/>
              </a:rPr>
              <a:t>The Family Book Activity Sheet</a:t>
            </a:r>
          </a:p>
        </p:txBody>
      </p:sp>
      <p:sp>
        <p:nvSpPr>
          <p:cNvPr id="7" name="TextBox 6"/>
          <p:cNvSpPr txBox="1"/>
          <p:nvPr/>
        </p:nvSpPr>
        <p:spPr>
          <a:xfrm>
            <a:off x="502641" y="2444047"/>
            <a:ext cx="3485322" cy="1200329"/>
          </a:xfrm>
          <a:prstGeom prst="rect">
            <a:avLst/>
          </a:prstGeom>
          <a:noFill/>
        </p:spPr>
        <p:txBody>
          <a:bodyPr wrap="square" rtlCol="0">
            <a:spAutoFit/>
          </a:bodyPr>
          <a:lstStyle/>
          <a:p>
            <a:pPr algn="ctr"/>
            <a:r>
              <a:rPr lang="en-IE" sz="2400" b="1" dirty="0">
                <a:latin typeface="Comic Sans MS" panose="030F0702030302020204" pitchFamily="66" charset="0"/>
              </a:rPr>
              <a:t>Draw a picture of</a:t>
            </a:r>
          </a:p>
          <a:p>
            <a:pPr algn="ctr"/>
            <a:r>
              <a:rPr lang="en-IE" sz="2400" b="1" dirty="0">
                <a:latin typeface="Comic Sans MS" panose="030F0702030302020204" pitchFamily="66" charset="0"/>
              </a:rPr>
              <a:t> you with your family</a:t>
            </a:r>
          </a:p>
          <a:p>
            <a:pPr algn="ctr"/>
            <a:r>
              <a:rPr lang="en-IE" sz="2400" b="1" dirty="0">
                <a:latin typeface="Comic Sans MS" panose="030F0702030302020204" pitchFamily="66" charset="0"/>
              </a:rPr>
              <a:t> on a special occasion</a:t>
            </a:r>
          </a:p>
        </p:txBody>
      </p:sp>
      <p:sp>
        <p:nvSpPr>
          <p:cNvPr id="2" name="Rectangle 1"/>
          <p:cNvSpPr/>
          <p:nvPr/>
        </p:nvSpPr>
        <p:spPr>
          <a:xfrm>
            <a:off x="4512362" y="967409"/>
            <a:ext cx="5685183" cy="4863548"/>
          </a:xfrm>
          <a:prstGeom prst="rect">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25" name="5-Point Star 24"/>
          <p:cNvSpPr/>
          <p:nvPr/>
        </p:nvSpPr>
        <p:spPr>
          <a:xfrm rot="20327206">
            <a:off x="4411256" y="934369"/>
            <a:ext cx="535564" cy="372988"/>
          </a:xfrm>
          <a:prstGeom prst="star5">
            <a:avLst/>
          </a:prstGeom>
          <a:solidFill>
            <a:srgbClr val="F9EE0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7" name="5-Point Star 26"/>
          <p:cNvSpPr/>
          <p:nvPr/>
        </p:nvSpPr>
        <p:spPr>
          <a:xfrm rot="20327206">
            <a:off x="4716522" y="1473486"/>
            <a:ext cx="303251" cy="263966"/>
          </a:xfrm>
          <a:prstGeom prst="star5">
            <a:avLst/>
          </a:prstGeom>
          <a:solidFill>
            <a:srgbClr val="F9EE0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8" name="5-Point Star 27"/>
          <p:cNvSpPr/>
          <p:nvPr/>
        </p:nvSpPr>
        <p:spPr>
          <a:xfrm rot="20327206">
            <a:off x="9860738" y="5510926"/>
            <a:ext cx="434817" cy="371239"/>
          </a:xfrm>
          <a:prstGeom prst="star5">
            <a:avLst/>
          </a:prstGeom>
          <a:solidFill>
            <a:srgbClr val="F9EE0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Tree>
    <p:extLst>
      <p:ext uri="{BB962C8B-B14F-4D97-AF65-F5344CB8AC3E}">
        <p14:creationId xmlns:p14="http://schemas.microsoft.com/office/powerpoint/2010/main" val="330530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1174</Words>
  <Application>Microsoft Office PowerPoint</Application>
  <PresentationFormat>Custom</PresentationFormat>
  <Paragraphs>146</Paragraphs>
  <Slides>21</Slides>
  <Notes>0</Notes>
  <HiddenSlides>0</HiddenSlides>
  <MMClips>6</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Visual Art</vt:lpstr>
      <vt:lpstr> Van Gogh Inspired Blossom Tree </vt:lpstr>
      <vt:lpstr>Create your own Van Gogh inspired Blossom.</vt:lpstr>
      <vt:lpstr>Music</vt:lpstr>
      <vt:lpstr>Music</vt:lpstr>
      <vt:lpstr>SPHE</vt:lpstr>
      <vt:lpstr>Respecting differences.</vt:lpstr>
      <vt:lpstr>PowerPoint Presentation</vt:lpstr>
      <vt:lpstr>P.E.</vt:lpstr>
      <vt:lpstr>Keep active</vt:lpstr>
      <vt:lpstr>SESE (History, Geography &amp; Science)</vt:lpstr>
      <vt:lpstr>SESE</vt:lpstr>
      <vt:lpstr>History: Story</vt:lpstr>
      <vt:lpstr>Science: Energy and forces(sounds)</vt:lpstr>
      <vt:lpstr>PowerPoint Presentation</vt:lpstr>
      <vt:lpstr>Activity</vt:lpstr>
      <vt:lpstr>Geography: People and places in other areas</vt:lpstr>
      <vt:lpstr>PowerPoint Presentation</vt:lpstr>
      <vt:lpstr>Religion </vt:lpstr>
      <vt:lpstr>Religion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Infant work plan for the week 20th to 24th April</dc:title>
  <dc:creator>Marie Mc Nelis</dc:creator>
  <cp:lastModifiedBy>Marina Boland</cp:lastModifiedBy>
  <cp:revision>20</cp:revision>
  <dcterms:created xsi:type="dcterms:W3CDTF">2020-04-17T12:59:32Z</dcterms:created>
  <dcterms:modified xsi:type="dcterms:W3CDTF">2020-04-17T18:43:45Z</dcterms:modified>
</cp:coreProperties>
</file>