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1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995"/>
    <a:srgbClr val="A1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577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551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679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934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094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148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326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40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57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90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4363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DB50741-9DBE-4808-A949-E6C04AD50A95}" type="datetimeFigureOut">
              <a:rPr lang="en-IE" smtClean="0"/>
              <a:t>17/04/2020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3852577-7B4B-4593-9E10-FE3E230937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73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.cjfallon.ie/dashboard/student-resourc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ordering-and-sequencing/shape-patterns" TargetMode="External"/><Relationship Id="rId2" Type="http://schemas.openxmlformats.org/officeDocument/2006/relationships/hyperlink" Target="https://www.topmarks.co.uk/ordering-and-sequencing/caterpillar-orderi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time_continue=1&amp;v=guNdJ5MtX1A&amp;feature=emb_log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ata.cjfallon.ie/resources/19602/activity-33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data.cjfallon.ie/resources/19602/activity-96/index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ata.cjfallon.ie/resources/19602/activity-81/index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CF65A-8637-4C61-B0BD-5C0ACB522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992" y="275696"/>
            <a:ext cx="3401568" cy="9059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000" b="1" i="1" dirty="0" err="1"/>
              <a:t>Maths</a:t>
            </a:r>
            <a:endParaRPr lang="en-US" sz="60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61E2A1-6E3E-4DE6-B249-FF04E6F8C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8050" y="1065631"/>
            <a:ext cx="4781550" cy="516255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buFont typeface="Arial" pitchFamily="34" charset="0"/>
              <a:buChar char=" 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Recommendation:</a:t>
            </a:r>
          </a:p>
          <a:p>
            <a:pPr>
              <a:buFont typeface="Arial" pitchFamily="34" charset="0"/>
              <a:buChar char=" 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 Pick one activity from our Math’s challenges on slide 1 and then 2 activities from one of the other topics each day.</a:t>
            </a:r>
          </a:p>
          <a:p>
            <a:pPr>
              <a:buFont typeface="Arial" pitchFamily="34" charset="0"/>
              <a:buChar char=" "/>
            </a:pP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There is no pressure to complete any of this work! Feel free to dip in and out of any activities and most importantly have fun with </a:t>
            </a:r>
            <a:r>
              <a:rPr lang="en-US" sz="1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maths</a:t>
            </a: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 at home.</a:t>
            </a:r>
          </a:p>
          <a:p>
            <a:pPr indent="-228600">
              <a:buFont typeface="Arial" pitchFamily="34" charset="0"/>
              <a:buChar char=" "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  <a:p>
            <a:pPr>
              <a:buFont typeface="Arial" pitchFamily="34" charset="0"/>
              <a:buChar char=" "/>
            </a:pP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**Our </a:t>
            </a:r>
            <a:r>
              <a:rPr lang="en-US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Maths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 book Busy at </a:t>
            </a:r>
            <a:r>
              <a:rPr lang="en-US" sz="16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Maths</a:t>
            </a:r>
            <a:r>
              <a:rPr lang="en-US" sz="1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 is available online at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  <a:hlinkClick r:id="rId2"/>
              </a:rPr>
              <a:t>https://my.cjfallon.ie/dashboard/student-resources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 . Simply enter your details then  click (Senior Infants &gt;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Maths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 &gt; Busy at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Maths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 ). </a:t>
            </a:r>
            <a:endParaRPr lang="en-US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  <a:p>
            <a:pPr>
              <a:buFont typeface="Arial" pitchFamily="34" charset="0"/>
              <a:buChar char=" "/>
            </a:pPr>
            <a:r>
              <a:rPr lang="en-US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This is just in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case anyone would like to look at additional activities</a:t>
            </a: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!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AF879E-D2AA-4B9C-BC73-F05C13C78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19" r="2" b="2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7D5E19-9FE9-4947-B7E9-B0B9CFCA88DA}"/>
              </a:ext>
            </a:extLst>
          </p:cNvPr>
          <p:cNvSpPr txBox="1"/>
          <p:nvPr/>
        </p:nvSpPr>
        <p:spPr>
          <a:xfrm>
            <a:off x="298196" y="101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Week: April 20</a:t>
            </a:r>
            <a:r>
              <a:rPr lang="en-IE" sz="2000" b="1" baseline="30000" dirty="0"/>
              <a:t>th</a:t>
            </a:r>
            <a:r>
              <a:rPr lang="en-IE" sz="2000" b="1" dirty="0"/>
              <a:t>- 24</a:t>
            </a:r>
            <a:r>
              <a:rPr lang="en-IE" sz="2000" b="1" baseline="30000" dirty="0"/>
              <a:t>th</a:t>
            </a:r>
            <a:r>
              <a:rPr lang="en-IE" sz="2000" b="1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51408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B3D49DE-EF5E-44B5-88AC-F4800BAB7C53}"/>
              </a:ext>
            </a:extLst>
          </p:cNvPr>
          <p:cNvSpPr/>
          <p:nvPr/>
        </p:nvSpPr>
        <p:spPr>
          <a:xfrm>
            <a:off x="3721100" y="2812896"/>
            <a:ext cx="4749800" cy="25312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4F547-663F-4532-9F52-0A02ECB5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110" y="3047972"/>
            <a:ext cx="4335780" cy="206111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i="1" dirty="0">
                <a:solidFill>
                  <a:schemeClr val="bg1"/>
                </a:solidFill>
              </a:rPr>
              <a:t>Warm up your Maths brain!</a:t>
            </a:r>
            <a:endParaRPr lang="en-IE" sz="66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C2A1C7-3CE9-4C85-A7C3-81046CF0AB1D}"/>
              </a:ext>
            </a:extLst>
          </p:cNvPr>
          <p:cNvSpPr txBox="1"/>
          <p:nvPr/>
        </p:nvSpPr>
        <p:spPr>
          <a:xfrm>
            <a:off x="454660" y="2804160"/>
            <a:ext cx="305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FF0000"/>
                </a:solidFill>
              </a:rPr>
              <a:t>Caterpillar Game-</a:t>
            </a:r>
          </a:p>
          <a:p>
            <a:pPr algn="ctr"/>
            <a:r>
              <a:rPr lang="en-GB" sz="2400" b="1" i="1" dirty="0">
                <a:solidFill>
                  <a:srgbClr val="FF0000"/>
                </a:solidFill>
              </a:rPr>
              <a:t>Ordering Numbers</a:t>
            </a:r>
          </a:p>
          <a:p>
            <a:pPr algn="ctr"/>
            <a:r>
              <a:rPr lang="en-IE" sz="1600" dirty="0">
                <a:hlinkClick r:id="rId2"/>
              </a:rPr>
              <a:t>https://www.topmarks.co.uk/ordering-and-sequencing/caterpillar-ordering</a:t>
            </a:r>
            <a:endParaRPr lang="en-IE" sz="16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D97151-99F6-4DE5-B23E-9C4187C753E8}"/>
              </a:ext>
            </a:extLst>
          </p:cNvPr>
          <p:cNvSpPr txBox="1"/>
          <p:nvPr/>
        </p:nvSpPr>
        <p:spPr>
          <a:xfrm>
            <a:off x="7442200" y="5428643"/>
            <a:ext cx="474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7030A0"/>
                </a:solidFill>
              </a:rPr>
              <a:t>Game- Complete the shape pattern!</a:t>
            </a:r>
          </a:p>
          <a:p>
            <a:r>
              <a:rPr lang="en-IE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https://www.topmarks.co.uk/ordering-and-sequencing/shape-patterns</a:t>
            </a:r>
            <a:endParaRPr lang="en-IE" dirty="0">
              <a:solidFill>
                <a:srgbClr val="0070C0"/>
              </a:solidFill>
            </a:endParaRPr>
          </a:p>
          <a:p>
            <a:endParaRPr lang="en-IE" sz="2400" b="1" i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2C8B04-D29B-4655-A1D2-BB01BC08B434}"/>
              </a:ext>
            </a:extLst>
          </p:cNvPr>
          <p:cNvSpPr txBox="1"/>
          <p:nvPr/>
        </p:nvSpPr>
        <p:spPr>
          <a:xfrm>
            <a:off x="561340" y="4701421"/>
            <a:ext cx="3159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00B0F0"/>
                </a:solidFill>
              </a:rPr>
              <a:t>Count from 1- 20! </a:t>
            </a:r>
          </a:p>
          <a:p>
            <a:r>
              <a:rPr lang="en-GB" sz="2800" b="1" i="1" dirty="0">
                <a:solidFill>
                  <a:srgbClr val="00B0F0"/>
                </a:solidFill>
              </a:rPr>
              <a:t>Now try start at a different number </a:t>
            </a:r>
            <a:endParaRPr lang="en-IE" sz="2800" b="1" i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BFE73C-E964-4852-924B-72B3B76C42FC}"/>
              </a:ext>
            </a:extLst>
          </p:cNvPr>
          <p:cNvSpPr txBox="1"/>
          <p:nvPr/>
        </p:nvSpPr>
        <p:spPr>
          <a:xfrm>
            <a:off x="4199789" y="1186815"/>
            <a:ext cx="413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00B050"/>
                </a:solidFill>
              </a:rPr>
              <a:t>Write out numbers 1-10</a:t>
            </a:r>
            <a:endParaRPr lang="en-IE" sz="2800" b="1" i="1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xmlns="" id="{5629ED3B-E505-4DEA-9D80-2292D10D2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558" y="3413324"/>
            <a:ext cx="2915920" cy="2000139"/>
          </a:xfrm>
          <a:prstGeom prst="rect">
            <a:avLst/>
          </a:prstGeom>
        </p:spPr>
      </p:pic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xmlns="" id="{42E2781A-BD1C-4FA1-847A-36C41A42C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60" y="403810"/>
            <a:ext cx="3154480" cy="2257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A57F62-0311-4746-B407-D6208324BAEA}"/>
              </a:ext>
            </a:extLst>
          </p:cNvPr>
          <p:cNvSpPr txBox="1"/>
          <p:nvPr/>
        </p:nvSpPr>
        <p:spPr>
          <a:xfrm>
            <a:off x="8925558" y="1234500"/>
            <a:ext cx="270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Count backwards from 10.  Make it harder and try from 15 !</a:t>
            </a:r>
          </a:p>
        </p:txBody>
      </p:sp>
    </p:spTree>
    <p:extLst>
      <p:ext uri="{BB962C8B-B14F-4D97-AF65-F5344CB8AC3E}">
        <p14:creationId xmlns:p14="http://schemas.microsoft.com/office/powerpoint/2010/main" val="223394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2722A-A806-4A87-8F0B-92A6225A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304800"/>
            <a:ext cx="10772775" cy="995680"/>
          </a:xfrm>
        </p:spPr>
        <p:txBody>
          <a:bodyPr>
            <a:normAutofit/>
          </a:bodyPr>
          <a:lstStyle/>
          <a:p>
            <a:pPr algn="ctr"/>
            <a:r>
              <a:rPr lang="en-IE" sz="6000" b="1" i="1" dirty="0">
                <a:solidFill>
                  <a:srgbClr val="002060"/>
                </a:solidFill>
              </a:rPr>
              <a:t>3D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8E269C-B4AB-4063-BCA3-C284D88D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840" y="1053783"/>
            <a:ext cx="7559778" cy="4477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900" dirty="0">
                <a:solidFill>
                  <a:srgbClr val="00B050"/>
                </a:solidFill>
              </a:rPr>
              <a:t> </a:t>
            </a:r>
            <a:r>
              <a:rPr lang="en-IE" sz="2900" dirty="0">
                <a:solidFill>
                  <a:srgbClr val="00B050"/>
                </a:solidFill>
                <a:latin typeface="Comic Sans MS" panose="030F0702030302020204" pitchFamily="66" charset="0"/>
              </a:rPr>
              <a:t>A.  </a:t>
            </a:r>
          </a:p>
          <a:p>
            <a:pPr marL="0" indent="0">
              <a:buNone/>
            </a:pPr>
            <a:r>
              <a:rPr lang="en-IE" sz="2800" b="1" dirty="0">
                <a:solidFill>
                  <a:srgbClr val="00B050"/>
                </a:solidFill>
              </a:rPr>
              <a:t>3D Shapes we already know- Sphere, Cube, Cylinder</a:t>
            </a:r>
          </a:p>
          <a:p>
            <a:pPr marL="0" indent="0">
              <a:buNone/>
            </a:pPr>
            <a:r>
              <a:rPr lang="en-IE" sz="2800" dirty="0"/>
              <a:t>Watch this video to help you remember these shapes !</a:t>
            </a:r>
          </a:p>
          <a:p>
            <a:pPr marL="0" indent="0" algn="ctr">
              <a:buNone/>
            </a:pPr>
            <a:r>
              <a:rPr lang="en-IE" sz="2800" b="1" dirty="0">
                <a:hlinkClick r:id="rId2"/>
              </a:rPr>
              <a:t>https://www.youtube.com/watch?time_continue=1&amp;v=guNdJ5MtX1A&amp;feature=emb_logo</a:t>
            </a:r>
            <a:endParaRPr lang="en-IE" sz="2800" b="1" dirty="0"/>
          </a:p>
          <a:p>
            <a:pPr marL="0" indent="0">
              <a:buNone/>
            </a:pPr>
            <a:endParaRPr lang="en-IE" sz="2900" b="1" dirty="0"/>
          </a:p>
          <a:p>
            <a:pPr marL="0" indent="0" algn="ctr">
              <a:buNone/>
            </a:pPr>
            <a:r>
              <a:rPr lang="en-IE" sz="3400" b="1" dirty="0">
                <a:solidFill>
                  <a:srgbClr val="00B050"/>
                </a:solidFill>
              </a:rPr>
              <a:t>B.  </a:t>
            </a:r>
            <a:r>
              <a:rPr lang="en-IE" sz="2800" dirty="0"/>
              <a:t>Can you find an example of each 3D shape somewhere in your house?</a:t>
            </a:r>
          </a:p>
          <a:p>
            <a:pPr marL="0" indent="0">
              <a:buNone/>
            </a:pPr>
            <a:r>
              <a:rPr lang="en-IE" sz="2800" dirty="0"/>
              <a:t> Explain why it is a (cube, sphere, cylinder). </a:t>
            </a:r>
          </a:p>
          <a:p>
            <a:pPr marL="0" indent="0">
              <a:buNone/>
            </a:pP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F0F0DE-CC07-4B6E-A466-C75E7703B0C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45275" y="1208088"/>
            <a:ext cx="5546725" cy="511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i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0E372B-0D5F-4F91-A4CB-B92DB4F36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1454785"/>
            <a:ext cx="2172104" cy="2486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A47C30-A042-40C6-AF46-63C16D70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334" y="4072890"/>
            <a:ext cx="2266950" cy="1704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4958EC-2BFD-4AE9-90D6-AF413DB8D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96" y="2890507"/>
            <a:ext cx="1907944" cy="21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600A89D-5653-47D0-B674-55B43F31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359747"/>
          </a:xfrm>
        </p:spPr>
        <p:txBody>
          <a:bodyPr>
            <a:noAutofit/>
          </a:bodyPr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Learning about the cuboid</a:t>
            </a:r>
            <a:endParaRPr lang="en-IE" b="1" i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B8F99D-2E0C-49FF-91B7-E6E25300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67840"/>
            <a:ext cx="6877083" cy="4246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200" b="1" i="1" dirty="0"/>
          </a:p>
          <a:p>
            <a:pPr marL="0" indent="0">
              <a:buNone/>
            </a:pPr>
            <a:r>
              <a:rPr lang="en-IE" sz="2200" b="1" i="1" dirty="0"/>
              <a:t> </a:t>
            </a:r>
            <a:r>
              <a:rPr lang="en-IE" sz="2800" b="1" i="1" dirty="0">
                <a:solidFill>
                  <a:srgbClr val="00B050"/>
                </a:solidFill>
              </a:rPr>
              <a:t>It looks a bit like a cube</a:t>
            </a:r>
            <a:r>
              <a:rPr lang="en-IE" sz="2800" b="1" i="1" u="sng" dirty="0">
                <a:solidFill>
                  <a:srgbClr val="00B050"/>
                </a:solidFill>
              </a:rPr>
              <a:t> but </a:t>
            </a:r>
            <a:r>
              <a:rPr lang="en-IE" sz="2800" b="1" i="1" dirty="0">
                <a:solidFill>
                  <a:srgbClr val="00B050"/>
                </a:solidFill>
              </a:rPr>
              <a:t> all of the faces are </a:t>
            </a:r>
            <a:r>
              <a:rPr lang="en-IE" sz="2800" b="1" i="1" u="sng" dirty="0">
                <a:solidFill>
                  <a:srgbClr val="00B050"/>
                </a:solidFill>
              </a:rPr>
              <a:t>not</a:t>
            </a:r>
            <a:r>
              <a:rPr lang="en-IE" sz="2800" b="1" i="1" dirty="0">
                <a:solidFill>
                  <a:srgbClr val="00B050"/>
                </a:solidFill>
              </a:rPr>
              <a:t> squares they are rectangles. </a:t>
            </a:r>
          </a:p>
          <a:p>
            <a:pPr marL="0" indent="0">
              <a:buNone/>
            </a:pPr>
            <a:r>
              <a:rPr lang="en-IE" sz="2200" dirty="0">
                <a:solidFill>
                  <a:srgbClr val="00B050"/>
                </a:solidFill>
              </a:rPr>
              <a:t>C. </a:t>
            </a:r>
          </a:p>
          <a:p>
            <a:pPr marL="0" indent="0">
              <a:buNone/>
            </a:pPr>
            <a:r>
              <a:rPr lang="en-IE" sz="2200" dirty="0"/>
              <a:t>Find 3 objects that are cuboids in your  house! e.g. cereal box</a:t>
            </a:r>
          </a:p>
          <a:p>
            <a:pPr marL="0" indent="0">
              <a:buNone/>
            </a:pPr>
            <a:endParaRPr lang="en-IE" sz="2200" dirty="0"/>
          </a:p>
          <a:p>
            <a:pPr marL="0" indent="0">
              <a:buNone/>
            </a:pPr>
            <a:r>
              <a:rPr lang="en-IE" sz="2200" dirty="0">
                <a:solidFill>
                  <a:srgbClr val="00B050"/>
                </a:solidFill>
              </a:rPr>
              <a:t>D. </a:t>
            </a:r>
            <a:r>
              <a:rPr lang="en-IE" sz="2200" dirty="0"/>
              <a:t>Try these activities to check if you really know your 3D shapes! Activities 33/33A</a:t>
            </a:r>
          </a:p>
          <a:p>
            <a:r>
              <a:rPr lang="en-IE" sz="2000" dirty="0">
                <a:hlinkClick r:id="rId2"/>
              </a:rPr>
              <a:t>http://data.cjfallon.ie/resources/19602/activity-33/index.html</a:t>
            </a:r>
            <a:endParaRPr lang="en-IE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BBD77C-A728-4BBF-AE55-58D696A4D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r="4395" b="3"/>
          <a:stretch/>
        </p:blipFill>
        <p:spPr bwMode="auto">
          <a:xfrm>
            <a:off x="8114537" y="1"/>
            <a:ext cx="40774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C100A71-FB10-44B8-A250-C2538FDFD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r="-1" b="12535"/>
          <a:stretch/>
        </p:blipFill>
        <p:spPr bwMode="auto">
          <a:xfrm>
            <a:off x="8253375" y="2557463"/>
            <a:ext cx="326196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7349F6-D4F5-4741-87D0-6B03209B62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1" r="-4" b="2070"/>
          <a:stretch/>
        </p:blipFill>
        <p:spPr>
          <a:xfrm>
            <a:off x="8114537" y="4572000"/>
            <a:ext cx="40774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9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F922E5C-7C0C-42E1-8932-F70E4D18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49"/>
            <a:ext cx="10515600" cy="814072"/>
          </a:xfrm>
        </p:spPr>
        <p:txBody>
          <a:bodyPr>
            <a:noAutofit/>
          </a:bodyPr>
          <a:lstStyle/>
          <a:p>
            <a:pPr algn="ctr"/>
            <a:r>
              <a:rPr lang="en-GB" sz="4800" b="1" i="1" dirty="0">
                <a:solidFill>
                  <a:srgbClr val="00B050"/>
                </a:solidFill>
              </a:rPr>
              <a:t> </a:t>
            </a:r>
            <a:r>
              <a:rPr lang="en-GB" sz="4800" b="1" i="1" dirty="0">
                <a:solidFill>
                  <a:srgbClr val="002060"/>
                </a:solidFill>
              </a:rPr>
              <a:t>Adding Numbers </a:t>
            </a:r>
            <a:endParaRPr lang="en-IE" sz="4800" b="1" i="1" dirty="0">
              <a:solidFill>
                <a:srgbClr val="00206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65D641E-BC5C-497C-A1FA-7B31CE73A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720" y="1107438"/>
            <a:ext cx="5181600" cy="506952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IE" dirty="0">
                <a:solidFill>
                  <a:srgbClr val="00B050"/>
                </a:solidFill>
              </a:rPr>
              <a:t>A. </a:t>
            </a:r>
            <a:r>
              <a:rPr lang="en-IE" sz="2600" dirty="0">
                <a:solidFill>
                  <a:prstClr val="black"/>
                </a:solidFill>
              </a:rPr>
              <a:t>Practise some simple sums like what we have been doing in class. </a:t>
            </a:r>
          </a:p>
          <a:p>
            <a:pPr marL="0" lvl="0" indent="0">
              <a:buNone/>
            </a:pPr>
            <a:r>
              <a:rPr lang="en-IE" sz="2200" i="1" dirty="0">
                <a:solidFill>
                  <a:prstClr val="black"/>
                </a:solidFill>
              </a:rPr>
              <a:t>Remember the different ways we can figure out the answer (draw pictures/ dots beneath, use our fingers, counting on..)</a:t>
            </a:r>
          </a:p>
          <a:p>
            <a:pPr marL="0" lvl="0" indent="0">
              <a:buNone/>
            </a:pPr>
            <a:endParaRPr lang="en-IE" sz="20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IE" sz="20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>
                <a:solidFill>
                  <a:srgbClr val="00B050"/>
                </a:solidFill>
              </a:rPr>
              <a:t>B. </a:t>
            </a:r>
            <a:r>
              <a:rPr lang="en-IE" sz="2600" dirty="0"/>
              <a:t>Ask an adult to give you some more sums or make your own!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473CD21-6B93-46EA-914B-C0FE5B2A1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9325" y="1076959"/>
            <a:ext cx="5690235" cy="52952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>
                <a:solidFill>
                  <a:srgbClr val="00B050"/>
                </a:solidFill>
              </a:rPr>
              <a:t>C.</a:t>
            </a:r>
            <a:r>
              <a:rPr lang="en-IE" sz="2400" dirty="0">
                <a:solidFill>
                  <a:srgbClr val="00B050"/>
                </a:solidFill>
              </a:rPr>
              <a:t> </a:t>
            </a:r>
            <a:r>
              <a:rPr lang="en-IE" sz="2600" dirty="0"/>
              <a:t>Sometimes, we write our sums like this. This will help us when we learn to add bigger numbers next year. </a:t>
            </a:r>
            <a:endParaRPr lang="en-IE" sz="2400" dirty="0"/>
          </a:p>
          <a:p>
            <a:pPr marL="0" indent="0">
              <a:buNone/>
            </a:pPr>
            <a:endParaRPr lang="en-IE" sz="2400" i="1" dirty="0"/>
          </a:p>
          <a:p>
            <a:pPr marL="0" indent="0">
              <a:buNone/>
            </a:pPr>
            <a:endParaRPr lang="en-IE" sz="2400" i="1" dirty="0"/>
          </a:p>
          <a:p>
            <a:pPr marL="0" indent="0">
              <a:buNone/>
            </a:pPr>
            <a:endParaRPr lang="en-IE" sz="2400" i="1" dirty="0"/>
          </a:p>
          <a:p>
            <a:pPr marL="0" indent="0">
              <a:buNone/>
            </a:pPr>
            <a:endParaRPr lang="en-IE" sz="2400" i="1" dirty="0"/>
          </a:p>
          <a:p>
            <a:pPr marL="0" indent="0">
              <a:buNone/>
            </a:pPr>
            <a:endParaRPr lang="en-IE" sz="2400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IE" sz="2400" b="1" dirty="0">
                <a:highlight>
                  <a:srgbClr val="FFFF00"/>
                </a:highlight>
              </a:rPr>
              <a:t>Look where we write the answer</a:t>
            </a:r>
          </a:p>
          <a:p>
            <a:pPr marL="0" indent="0">
              <a:buNone/>
            </a:pPr>
            <a:endParaRPr lang="en-IE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IE" sz="3200" dirty="0">
                <a:solidFill>
                  <a:srgbClr val="00B050"/>
                </a:solidFill>
              </a:rPr>
              <a:t>D</a:t>
            </a:r>
            <a:r>
              <a:rPr lang="en-IE" sz="2600" dirty="0">
                <a:solidFill>
                  <a:srgbClr val="00B050"/>
                </a:solidFill>
              </a:rPr>
              <a:t>. </a:t>
            </a:r>
            <a:r>
              <a:rPr lang="en-IE" sz="2600" dirty="0">
                <a:solidFill>
                  <a:schemeClr val="tx1"/>
                </a:solidFill>
              </a:rPr>
              <a:t>Have a go at </a:t>
            </a:r>
            <a:r>
              <a:rPr lang="en-IE" sz="2600" dirty="0"/>
              <a:t>activities 96/ 96A</a:t>
            </a:r>
          </a:p>
          <a:p>
            <a:pPr marL="0" indent="0">
              <a:buNone/>
            </a:pPr>
            <a:r>
              <a:rPr lang="en-IE" sz="2400" dirty="0">
                <a:hlinkClick r:id="rId2"/>
              </a:rPr>
              <a:t>http://data.cjfallon.ie/resources/19602/activity-96/index.html</a:t>
            </a:r>
            <a:endParaRPr lang="en-IE" sz="2400" dirty="0"/>
          </a:p>
          <a:p>
            <a:pPr marL="0" indent="0">
              <a:buNone/>
            </a:pPr>
            <a:endParaRPr lang="en-IE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IE" sz="2400" b="1" dirty="0">
              <a:highlight>
                <a:srgbClr val="FFFF00"/>
              </a:highlight>
            </a:endParaRPr>
          </a:p>
          <a:p>
            <a:endParaRPr lang="en-I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C32DD4-21E4-4FD2-A7DA-46A931529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480" y="2048241"/>
            <a:ext cx="2139024" cy="2009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C872C01-223A-4309-BEBE-EE771F0EBE6A}"/>
              </a:ext>
            </a:extLst>
          </p:cNvPr>
          <p:cNvSpPr txBox="1"/>
          <p:nvPr/>
        </p:nvSpPr>
        <p:spPr>
          <a:xfrm>
            <a:off x="6181725" y="2610117"/>
            <a:ext cx="257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i="1" dirty="0"/>
              <a:t>What is the answer to the question in the picture? How can we figure it out? 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C98DD110-9C90-496B-AB97-565CBABE0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58141"/>
              </p:ext>
            </p:extLst>
          </p:nvPr>
        </p:nvGraphicFramePr>
        <p:xfrm>
          <a:off x="472440" y="2971800"/>
          <a:ext cx="458233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166">
                  <a:extLst>
                    <a:ext uri="{9D8B030D-6E8A-4147-A177-3AD203B41FA5}">
                      <a16:colId xmlns:a16="http://schemas.microsoft.com/office/drawing/2014/main" xmlns="" val="160540303"/>
                    </a:ext>
                  </a:extLst>
                </a:gridCol>
                <a:gridCol w="2291166">
                  <a:extLst>
                    <a:ext uri="{9D8B030D-6E8A-4147-A177-3AD203B41FA5}">
                      <a16:colId xmlns:a16="http://schemas.microsoft.com/office/drawing/2014/main" xmlns="" val="3679806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 5 + 3 = </a:t>
                      </a:r>
                      <a:endParaRPr lang="en-IE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 7 + 3 =</a:t>
                      </a:r>
                      <a:endParaRPr lang="en-IE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51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 3 + 6 = 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</a:rPr>
                        <a:t> 2 + 8 =</a:t>
                      </a:r>
                      <a:endParaRPr lang="en-I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8735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20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2063F19-458B-4135-AC44-397F957C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7" y="131762"/>
            <a:ext cx="10772775" cy="1077596"/>
          </a:xfrm>
        </p:spPr>
        <p:txBody>
          <a:bodyPr/>
          <a:lstStyle/>
          <a:p>
            <a:pPr algn="ctr"/>
            <a:r>
              <a:rPr lang="en-IE" b="1" i="1" dirty="0">
                <a:solidFill>
                  <a:srgbClr val="002060"/>
                </a:solidFill>
              </a:rPr>
              <a:t>Weight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20BAB2-AF05-4911-89B2-AB6824E4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1361440"/>
            <a:ext cx="9107424" cy="482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>
                <a:solidFill>
                  <a:srgbClr val="00B050"/>
                </a:solidFill>
              </a:rPr>
              <a:t>A. </a:t>
            </a:r>
            <a:r>
              <a:rPr lang="en-IE" sz="2600" dirty="0"/>
              <a:t>Can you find these objects in your house</a:t>
            </a:r>
          </a:p>
          <a:p>
            <a:pPr marL="0" indent="0">
              <a:buNone/>
            </a:pPr>
            <a:r>
              <a:rPr lang="en-IE" sz="2600" dirty="0"/>
              <a:t> ( a pencil, a cup, a pillow, a pair of shoes, a spoon). </a:t>
            </a:r>
          </a:p>
          <a:p>
            <a:pPr marL="0" indent="0">
              <a:buNone/>
            </a:pPr>
            <a:endParaRPr lang="en-IE" sz="3200" dirty="0"/>
          </a:p>
          <a:p>
            <a:pPr marL="0" indent="0">
              <a:buNone/>
            </a:pPr>
            <a:r>
              <a:rPr lang="en-IE" sz="3200" dirty="0"/>
              <a:t> </a:t>
            </a:r>
            <a:r>
              <a:rPr lang="en-IE" sz="2600" dirty="0"/>
              <a:t>Now answer these questions! Try make a prediction first!</a:t>
            </a:r>
            <a:endParaRPr lang="en-IE" sz="2600" i="1" dirty="0"/>
          </a:p>
          <a:p>
            <a:pPr>
              <a:buFontTx/>
              <a:buChar char="-"/>
            </a:pPr>
            <a:r>
              <a:rPr lang="en-IE" sz="2600" i="1" dirty="0"/>
              <a:t>Which is heavier, a pencil or a cup?</a:t>
            </a:r>
          </a:p>
          <a:p>
            <a:pPr>
              <a:buFontTx/>
              <a:buChar char="-"/>
            </a:pPr>
            <a:r>
              <a:rPr lang="en-IE" sz="2600" i="1" dirty="0"/>
              <a:t>Which is lighter, a spoon or a pair of shoes?</a:t>
            </a:r>
          </a:p>
          <a:p>
            <a:pPr>
              <a:buFontTx/>
              <a:buChar char="-"/>
            </a:pPr>
            <a:r>
              <a:rPr lang="en-IE" sz="2600" i="1" dirty="0"/>
              <a:t>Which item is the lightest?</a:t>
            </a:r>
          </a:p>
          <a:p>
            <a:pPr>
              <a:buFontTx/>
              <a:buChar char="-"/>
            </a:pPr>
            <a:r>
              <a:rPr lang="en-IE" sz="2600" i="1" dirty="0"/>
              <a:t>Would your bed be heavier or lighter than each of these objects?</a:t>
            </a:r>
          </a:p>
          <a:p>
            <a:pPr marL="0" indent="0">
              <a:buNone/>
            </a:pPr>
            <a:endParaRPr lang="en-IE" sz="3200" dirty="0"/>
          </a:p>
          <a:p>
            <a:pPr marL="0" indent="0">
              <a:buNone/>
            </a:pPr>
            <a:r>
              <a:rPr lang="en-IE" sz="3200" dirty="0">
                <a:solidFill>
                  <a:srgbClr val="00B050"/>
                </a:solidFill>
              </a:rPr>
              <a:t>B. </a:t>
            </a:r>
            <a:r>
              <a:rPr lang="en-IE" sz="2600" dirty="0"/>
              <a:t>Pick 5 of your toys and put them in a line, now line them up from lightest to heaviest</a:t>
            </a:r>
            <a:r>
              <a:rPr lang="en-IE" sz="3200" dirty="0"/>
              <a:t>.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CAB4E9-D3CB-4E6C-899A-43CC9103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660" y="1698524"/>
            <a:ext cx="2588996" cy="25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3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D726321-222D-4389-AC42-1EE886B3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6972300" cy="5601230"/>
          </a:xfrm>
        </p:spPr>
        <p:txBody>
          <a:bodyPr>
            <a:normAutofit/>
          </a:bodyPr>
          <a:lstStyle/>
          <a:p>
            <a:pPr lvl="0">
              <a:spcBef>
                <a:spcPts val="1300"/>
              </a:spcBef>
            </a:pPr>
            <a:r>
              <a:rPr lang="en-IE" sz="2800" i="1" spc="0" dirty="0">
                <a:solidFill>
                  <a:srgbClr val="002060"/>
                </a:solidFill>
                <a:ea typeface="+mn-ea"/>
                <a:cs typeface="+mn-cs"/>
              </a:rPr>
              <a:t>C. Bill put his ball on one side of the balance scales. He wanted to know how many conkers would it take to make the scales balance?</a:t>
            </a:r>
            <a:br>
              <a:rPr lang="en-IE" sz="2800" i="1" spc="0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b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en-IE" sz="2400" spc="0" smtClean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  <a:t>There </a:t>
            </a:r>
            <a:r>
              <a:rPr lang="en-IE" sz="2400" spc="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  <a:t>are 3 conkers on the other side of </a:t>
            </a:r>
            <a:r>
              <a:rPr lang="en-IE" sz="2400" spc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  <a:t>the </a:t>
            </a:r>
            <a:r>
              <a:rPr lang="en-IE" sz="2400" spc="0" smtClean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  <a:t>scales, </a:t>
            </a:r>
            <a:r>
              <a:rPr lang="en-IE" sz="2400" spc="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  <a:t>which means the ball weighs the same as 3 conkers.</a:t>
            </a:r>
            <a: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  <a:t/>
            </a:r>
            <a:b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</a:br>
            <a: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  <a:t/>
            </a:r>
            <a:b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</a:br>
            <a: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  <a:t/>
            </a:r>
            <a:b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  <a:ea typeface="+mn-ea"/>
                <a:cs typeface="+mn-cs"/>
              </a:rPr>
            </a:br>
            <a:r>
              <a:rPr lang="en-IE" sz="2800" spc="0" dirty="0">
                <a:solidFill>
                  <a:srgbClr val="00B050"/>
                </a:solidFill>
                <a:ea typeface="+mn-ea"/>
                <a:cs typeface="+mn-cs"/>
              </a:rPr>
              <a:t>D. </a:t>
            </a:r>
            <a: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Try activities 81 / 81A </a:t>
            </a:r>
            <a:b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http://data.cjfallon.ie/resources/19602/activity-81/index.html</a:t>
            </a:r>
            <a: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n-IE" sz="2800" spc="0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CF1078-916E-49E4-9899-C67BE6C86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450" y="2377349"/>
            <a:ext cx="431024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522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554</Words>
  <Application>Microsoft Office PowerPoint</Application>
  <PresentationFormat>Custom</PresentationFormat>
  <Paragraphs>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Metropolitan</vt:lpstr>
      <vt:lpstr>Maths</vt:lpstr>
      <vt:lpstr>Warm up your Maths brain!</vt:lpstr>
      <vt:lpstr>3D Shapes</vt:lpstr>
      <vt:lpstr>Learning about the cuboid</vt:lpstr>
      <vt:lpstr> Adding Numbers </vt:lpstr>
      <vt:lpstr>Weight</vt:lpstr>
      <vt:lpstr>C. Bill put his ball on one side of the balance scales. He wanted to know how many conkers would it take to make the scales balance?   There are 3 conkers on the other side of the scales, which means the ball weighs the same as 3 conkers.   D. Try activities 81 / 81A  http://data.cjfallon.ie/resources/19602/activity-81/index.html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E McMahon</dc:creator>
  <cp:lastModifiedBy>Marina Boland</cp:lastModifiedBy>
  <cp:revision>12</cp:revision>
  <dcterms:created xsi:type="dcterms:W3CDTF">2020-04-17T14:21:02Z</dcterms:created>
  <dcterms:modified xsi:type="dcterms:W3CDTF">2020-04-17T18:44:41Z</dcterms:modified>
</cp:coreProperties>
</file>