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CCFF"/>
    <a:srgbClr val="CCFF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AE27-547B-47B6-AAC4-3590DDC77DE9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5AA7-F2C8-4364-8933-08688181B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AE27-547B-47B6-AAC4-3590DDC77DE9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5AA7-F2C8-4364-8933-08688181B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2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AE27-547B-47B6-AAC4-3590DDC77DE9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5AA7-F2C8-4364-8933-08688181B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6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AE27-547B-47B6-AAC4-3590DDC77DE9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5AA7-F2C8-4364-8933-08688181B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3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AE27-547B-47B6-AAC4-3590DDC77DE9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5AA7-F2C8-4364-8933-08688181B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3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AE27-547B-47B6-AAC4-3590DDC77DE9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5AA7-F2C8-4364-8933-08688181B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0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AE27-547B-47B6-AAC4-3590DDC77DE9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5AA7-F2C8-4364-8933-08688181B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2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AE27-547B-47B6-AAC4-3590DDC77DE9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5AA7-F2C8-4364-8933-08688181B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AE27-547B-47B6-AAC4-3590DDC77DE9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5AA7-F2C8-4364-8933-08688181B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8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AE27-547B-47B6-AAC4-3590DDC77DE9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5AA7-F2C8-4364-8933-08688181B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2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AE27-547B-47B6-AAC4-3590DDC77DE9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5AA7-F2C8-4364-8933-08688181B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5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AE27-547B-47B6-AAC4-3590DDC77DE9}" type="datetimeFigureOut">
              <a:rPr lang="en-US" smtClean="0"/>
              <a:t>17-Apr-20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85AA7-F2C8-4364-8933-08688181B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9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oktrust.org.uk/books-and-reading/have-some-fun/storybooks-and-games/ugly-duckling-and-friends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picphonics.com/teachers/phase/3" TargetMode="External"/><Relationship Id="rId5" Type="http://schemas.openxmlformats.org/officeDocument/2006/relationships/hyperlink" Target="https://www.oxfordowl.co.uk/" TargetMode="Externa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picphonics.com/teachers/phase/3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youtube.com/watch?v=0sM4JVgym40&amp;t=5s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s://youtu.be/0sM4JVgym4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youtu.be/Kt0nlWkUBJw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hscl@shjkillinarden.i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nt.folensonline.ie/programmes/AbairLiom/SI/resources/GuestView/AL_SI_ACT_Comhra_L04_002/index.html" TargetMode="External"/><Relationship Id="rId2" Type="http://schemas.openxmlformats.org/officeDocument/2006/relationships/hyperlink" Target="https://www.seideansi.ie/dep/files/connacht/Eadai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g"/><Relationship Id="rId5" Type="http://schemas.openxmlformats.org/officeDocument/2006/relationships/hyperlink" Target="https://www.seideansi.ie/naionain-mhora/gniomhaiocht-1-dearg/ceim3.html" TargetMode="External"/><Relationship Id="rId4" Type="http://schemas.openxmlformats.org/officeDocument/2006/relationships/hyperlink" Target="https://www.seideansi.ie/dep/files/connacht/Fliuch_Bait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0810" y="631691"/>
            <a:ext cx="955311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Comic Sans MS" panose="030F0702030302020204" pitchFamily="66" charset="0"/>
              </a:rPr>
              <a:t>SENIOR INFANTS</a:t>
            </a:r>
          </a:p>
          <a:p>
            <a:pPr algn="ctr"/>
            <a:endParaRPr lang="en-US" sz="1000" b="1" dirty="0">
              <a:latin typeface="Comic Sans MS" panose="030F0702030302020204" pitchFamily="66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36234" y="2363373"/>
            <a:ext cx="6583681" cy="182879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Comic Sans MS" panose="030F0702030302020204" pitchFamily="66" charset="0"/>
              </a:rPr>
              <a:t>ENGLISH AND GAEILGE</a:t>
            </a:r>
            <a:r>
              <a:rPr lang="en-US" sz="3600" b="1" dirty="0">
                <a:latin typeface="Comic Sans MS" panose="030F0702030302020204" pitchFamily="66" charset="0"/>
              </a:rPr>
              <a:t/>
            </a:r>
            <a:br>
              <a:rPr lang="en-US" sz="3600" b="1" dirty="0">
                <a:latin typeface="Comic Sans MS" panose="030F0702030302020204" pitchFamily="66" charset="0"/>
              </a:rPr>
            </a:br>
            <a:r>
              <a:rPr lang="en-US" sz="3600" dirty="0">
                <a:latin typeface="Comic Sans MS" panose="030F0702030302020204" pitchFamily="66" charset="0"/>
              </a:rPr>
              <a:t>20</a:t>
            </a:r>
            <a:r>
              <a:rPr lang="en-US" sz="3600" baseline="30000" dirty="0">
                <a:latin typeface="Comic Sans MS" panose="030F0702030302020204" pitchFamily="66" charset="0"/>
              </a:rPr>
              <a:t>th</a:t>
            </a:r>
            <a:r>
              <a:rPr lang="en-US" sz="3600" dirty="0">
                <a:latin typeface="Comic Sans MS" panose="030F0702030302020204" pitchFamily="66" charset="0"/>
              </a:rPr>
              <a:t> to 24</a:t>
            </a:r>
            <a:r>
              <a:rPr lang="en-US" sz="3600" baseline="30000" dirty="0">
                <a:latin typeface="Comic Sans MS" panose="030F0702030302020204" pitchFamily="66" charset="0"/>
              </a:rPr>
              <a:t>th</a:t>
            </a:r>
            <a:r>
              <a:rPr lang="en-US" sz="3600" dirty="0">
                <a:latin typeface="Comic Sans MS" panose="030F0702030302020204" pitchFamily="66" charset="0"/>
              </a:rPr>
              <a:t> April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612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309" y="1111348"/>
            <a:ext cx="83079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Dear Parents/Guardians,</a:t>
            </a:r>
          </a:p>
          <a:p>
            <a:endParaRPr lang="en-US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 hope you are all well and staying safe in these uncertain times. We miss our wonderful Senior Infants and we are looking forward to being back in the classroom.</a:t>
            </a:r>
          </a:p>
          <a:p>
            <a:endParaRPr lang="en-US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I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 have put together a plan of work for this week and hopefully the children will be able to do some of the activities. </a:t>
            </a:r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It </a:t>
            </a:r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is important that all plans are adapted to your family needs. If some things </a:t>
            </a:r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work, </a:t>
            </a:r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that is </a:t>
            </a:r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great. If some </a:t>
            </a:r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things are not </a:t>
            </a:r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possible, </a:t>
            </a:r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it is not the end of the world - adapt our plans as fits your </a:t>
            </a:r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situation. Of </a:t>
            </a:r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huge importance is the wellbeing and spirit of the </a:t>
            </a:r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children. </a:t>
            </a:r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It is key to praise and encourage them </a:t>
            </a:r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as much </a:t>
            </a:r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as </a:t>
            </a:r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possible. Look </a:t>
            </a:r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after yourselves and your families.</a:t>
            </a:r>
          </a:p>
          <a:p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Regards and thank you</a:t>
            </a:r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Senior Infants Team</a:t>
            </a: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67" y="381954"/>
            <a:ext cx="3816175" cy="1325563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ENGLISH</a:t>
            </a:r>
            <a:endParaRPr lang="en-US" sz="8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367" y="2440187"/>
            <a:ext cx="5157787" cy="8239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Reading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59" y="2300410"/>
            <a:ext cx="1178483" cy="880133"/>
          </a:xfrm>
          <a:prstGeom prst="rect">
            <a:avLst/>
          </a:prstGeom>
        </p:spPr>
      </p:pic>
      <p:sp>
        <p:nvSpPr>
          <p:cNvPr id="17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5970897" y="4193176"/>
            <a:ext cx="4942035" cy="69529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Story</a:t>
            </a:r>
            <a:endParaRPr lang="en-US" sz="400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4"/>
          </p:nvPr>
        </p:nvSpPr>
        <p:spPr>
          <a:xfrm>
            <a:off x="5996226" y="4888472"/>
            <a:ext cx="2728966" cy="1549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Listen to the story.</a:t>
            </a:r>
          </a:p>
          <a:p>
            <a:pPr marL="0" indent="0">
              <a:buNone/>
            </a:pPr>
            <a:r>
              <a:rPr lang="en-US" sz="1800" dirty="0" smtClean="0">
                <a:hlinkClick r:id="rId3"/>
              </a:rPr>
              <a:t>The Ugly Duckling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Draw or write about your </a:t>
            </a:r>
            <a:r>
              <a:rPr lang="en-US" sz="1800" dirty="0" err="1" smtClean="0"/>
              <a:t>favourite</a:t>
            </a:r>
            <a:r>
              <a:rPr lang="en-US" sz="1800" dirty="0" smtClean="0"/>
              <a:t> part.</a:t>
            </a:r>
            <a:endParaRPr lang="en-US" sz="1800" dirty="0"/>
          </a:p>
        </p:txBody>
      </p:sp>
      <p:pic>
        <p:nvPicPr>
          <p:cNvPr id="16" name="Content Placeholder 6"/>
          <p:cNvPicPr>
            <a:picLocks noGrp="1" noChangeAspect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563" y="4887913"/>
            <a:ext cx="2611437" cy="1468437"/>
          </a:xfrm>
        </p:spPr>
      </p:pic>
      <p:sp>
        <p:nvSpPr>
          <p:cNvPr id="8" name="Rectangle 7"/>
          <p:cNvSpPr/>
          <p:nvPr/>
        </p:nvSpPr>
        <p:spPr>
          <a:xfrm>
            <a:off x="553367" y="3264099"/>
            <a:ext cx="52753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>
                <a:hlinkClick r:id="rId5"/>
              </a:rPr>
              <a:t>https://www.oxfordowl.co.uk/</a:t>
            </a:r>
            <a:endParaRPr lang="en-US" sz="2400" dirty="0"/>
          </a:p>
          <a:p>
            <a:r>
              <a:rPr lang="en-US" sz="2400" dirty="0"/>
              <a:t>To log </a:t>
            </a:r>
            <a:r>
              <a:rPr lang="en-US" sz="2400" dirty="0" smtClean="0"/>
              <a:t>in, </a:t>
            </a:r>
            <a:r>
              <a:rPr lang="en-US" sz="2400" dirty="0"/>
              <a:t>go to pink button on the top that says ‘My class login’</a:t>
            </a:r>
          </a:p>
          <a:p>
            <a:r>
              <a:rPr lang="en-US" sz="2400" dirty="0" smtClean="0"/>
              <a:t>Username: </a:t>
            </a:r>
            <a:r>
              <a:rPr lang="en-US" sz="2400" dirty="0" err="1"/>
              <a:t>sacredheartjns</a:t>
            </a:r>
            <a:endParaRPr lang="en-US" sz="2400" dirty="0"/>
          </a:p>
          <a:p>
            <a:r>
              <a:rPr lang="en-US" sz="2400" dirty="0" smtClean="0"/>
              <a:t>Password: </a:t>
            </a:r>
            <a:r>
              <a:rPr lang="en-US" sz="2400" dirty="0" err="1"/>
              <a:t>seniorinfants</a:t>
            </a:r>
            <a:endParaRPr lang="en-US" sz="2400" dirty="0"/>
          </a:p>
          <a:p>
            <a:r>
              <a:rPr lang="en-US" sz="2400" dirty="0"/>
              <a:t>Start with age 4-5 books.</a:t>
            </a:r>
          </a:p>
          <a:p>
            <a:r>
              <a:rPr lang="en-US" sz="2400" dirty="0"/>
              <a:t>Record the </a:t>
            </a:r>
            <a:r>
              <a:rPr lang="en-US" sz="2400" dirty="0" smtClean="0"/>
              <a:t>titles </a:t>
            </a:r>
            <a:r>
              <a:rPr lang="en-US" sz="2400" dirty="0"/>
              <a:t>of books read.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28752" y="658800"/>
            <a:ext cx="5523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Words</a:t>
            </a:r>
            <a:endParaRPr lang="en-US" sz="4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174819"/>
              </p:ext>
            </p:extLst>
          </p:nvPr>
        </p:nvGraphicFramePr>
        <p:xfrm>
          <a:off x="5945629" y="1414023"/>
          <a:ext cx="5453016" cy="1738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3254">
                  <a:extLst>
                    <a:ext uri="{9D8B030D-6E8A-4147-A177-3AD203B41FA5}">
                      <a16:colId xmlns="" xmlns:a16="http://schemas.microsoft.com/office/drawing/2014/main" val="618197390"/>
                    </a:ext>
                  </a:extLst>
                </a:gridCol>
                <a:gridCol w="1363254">
                  <a:extLst>
                    <a:ext uri="{9D8B030D-6E8A-4147-A177-3AD203B41FA5}">
                      <a16:colId xmlns="" xmlns:a16="http://schemas.microsoft.com/office/drawing/2014/main" val="320301550"/>
                    </a:ext>
                  </a:extLst>
                </a:gridCol>
                <a:gridCol w="1363254">
                  <a:extLst>
                    <a:ext uri="{9D8B030D-6E8A-4147-A177-3AD203B41FA5}">
                      <a16:colId xmlns="" xmlns:a16="http://schemas.microsoft.com/office/drawing/2014/main" val="1547660043"/>
                    </a:ext>
                  </a:extLst>
                </a:gridCol>
                <a:gridCol w="1363254">
                  <a:extLst>
                    <a:ext uri="{9D8B030D-6E8A-4147-A177-3AD203B41FA5}">
                      <a16:colId xmlns="" xmlns:a16="http://schemas.microsoft.com/office/drawing/2014/main" val="3246029002"/>
                    </a:ext>
                  </a:extLst>
                </a:gridCol>
              </a:tblGrid>
              <a:tr h="5792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he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she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we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me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5136041"/>
                  </a:ext>
                </a:extLst>
              </a:tr>
              <a:tr h="5799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be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you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was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my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452446"/>
                  </a:ext>
                </a:extLst>
              </a:tr>
              <a:tr h="5792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they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all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are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here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615936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945629" y="3232857"/>
            <a:ext cx="5503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Practice as often as possible.</a:t>
            </a:r>
          </a:p>
          <a:p>
            <a:r>
              <a:rPr lang="en-US" dirty="0" smtClean="0"/>
              <a:t>Follow </a:t>
            </a:r>
            <a:r>
              <a:rPr lang="en-US" dirty="0"/>
              <a:t>the link to ‘The Tricky Word Song’</a:t>
            </a:r>
          </a:p>
          <a:p>
            <a:r>
              <a:rPr lang="en-US" dirty="0">
                <a:hlinkClick r:id="rId6"/>
              </a:rPr>
              <a:t>Tricky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ree Spring Season Clipart, Download Free Clip Art, Free Clip Ar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908" y="3222731"/>
            <a:ext cx="1636709" cy="233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239436" y="2266197"/>
            <a:ext cx="20246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Poem</a:t>
            </a:r>
          </a:p>
          <a:p>
            <a:r>
              <a:rPr lang="en-US" sz="2000" i="1" dirty="0"/>
              <a:t>Spring </a:t>
            </a:r>
            <a:r>
              <a:rPr lang="en-US" sz="2000" i="1" dirty="0" smtClean="0"/>
              <a:t>Song</a:t>
            </a:r>
          </a:p>
          <a:p>
            <a:endParaRPr lang="en-US" sz="2000" dirty="0"/>
          </a:p>
          <a:p>
            <a:r>
              <a:rPr lang="en-US" sz="2000" dirty="0"/>
              <a:t>Frogs croak</a:t>
            </a:r>
            <a:br>
              <a:rPr lang="en-US" sz="2000" dirty="0"/>
            </a:br>
            <a:r>
              <a:rPr lang="en-US" sz="2000" dirty="0"/>
              <a:t>Rains soak</a:t>
            </a:r>
            <a:br>
              <a:rPr lang="en-US" sz="2000" dirty="0"/>
            </a:br>
            <a:r>
              <a:rPr lang="en-US" sz="2000" dirty="0"/>
              <a:t>Chicks peep</a:t>
            </a:r>
            <a:br>
              <a:rPr lang="en-US" sz="2000" dirty="0"/>
            </a:br>
            <a:r>
              <a:rPr lang="en-US" sz="2000" dirty="0"/>
              <a:t>Crickets leap</a:t>
            </a:r>
            <a:br>
              <a:rPr lang="en-US" sz="2000" dirty="0"/>
            </a:br>
            <a:r>
              <a:rPr lang="en-US" sz="2000" dirty="0"/>
              <a:t>Bees hum</a:t>
            </a:r>
            <a:br>
              <a:rPr lang="en-US" sz="2000" dirty="0"/>
            </a:br>
            <a:r>
              <a:rPr lang="en-US" sz="2000" dirty="0"/>
              <a:t>Robins come</a:t>
            </a:r>
            <a:br>
              <a:rPr lang="en-US" sz="2000" dirty="0"/>
            </a:br>
            <a:r>
              <a:rPr lang="en-US" sz="2000" dirty="0"/>
              <a:t>Birds sing</a:t>
            </a:r>
            <a:br>
              <a:rPr lang="en-US" sz="2000" dirty="0"/>
            </a:br>
            <a:r>
              <a:rPr lang="en-US" sz="2000" dirty="0"/>
              <a:t>It’s spring</a:t>
            </a:r>
            <a:r>
              <a:rPr lang="en-US" sz="2000" dirty="0" smtClean="0"/>
              <a:t>!</a:t>
            </a:r>
          </a:p>
          <a:p>
            <a:endParaRPr lang="en-US" dirty="0"/>
          </a:p>
          <a:p>
            <a:r>
              <a:rPr lang="en-US" sz="1200" dirty="0"/>
              <a:t>~ Author Unknown </a:t>
            </a:r>
            <a:r>
              <a:rPr lang="en-US" sz="1200" dirty="0" smtClean="0"/>
              <a:t>~</a:t>
            </a:r>
            <a:endParaRPr lang="en-US" sz="1200" dirty="0"/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7239436" y="610363"/>
            <a:ext cx="4050659" cy="147710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rgbClr val="00B0F0"/>
                </a:solidFill>
                <a:latin typeface="Comic Sans MS" panose="030F0702030302020204" pitchFamily="66" charset="0"/>
                <a:hlinkClick r:id="rId3"/>
              </a:rPr>
              <a:t>ai</a:t>
            </a:r>
            <a:r>
              <a:rPr lang="en-US" sz="2400" dirty="0" smtClean="0">
                <a:solidFill>
                  <a:srgbClr val="00B0F0"/>
                </a:solidFill>
                <a:latin typeface="Comic Sans MS" panose="030F0702030302020204" pitchFamily="66" charset="0"/>
                <a:hlinkClick r:id="rId3"/>
              </a:rPr>
              <a:t> words</a:t>
            </a:r>
            <a:r>
              <a:rPr lang="en-US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 </a:t>
            </a:r>
            <a:r>
              <a:rPr lang="en-US" sz="2400" dirty="0" smtClean="0"/>
              <a:t>Reading Machine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Practice reading the ‘</a:t>
            </a:r>
            <a:r>
              <a:rPr lang="en-US" sz="2000" dirty="0" err="1" smtClean="0"/>
              <a:t>ai</a:t>
            </a:r>
            <a:r>
              <a:rPr lang="en-US" sz="2000" dirty="0" smtClean="0"/>
              <a:t>’ words.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How many ‘</a:t>
            </a:r>
            <a:r>
              <a:rPr lang="en-US" sz="2000" dirty="0" err="1" smtClean="0"/>
              <a:t>ai</a:t>
            </a:r>
            <a:r>
              <a:rPr lang="en-US" sz="2000" dirty="0" smtClean="0"/>
              <a:t>’ words can you write?</a:t>
            </a:r>
            <a:endParaRPr lang="en-US" sz="2000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idx="1"/>
          </p:nvPr>
        </p:nvSpPr>
        <p:spPr>
          <a:xfrm>
            <a:off x="1163975" y="437232"/>
            <a:ext cx="3869117" cy="8239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Sounds</a:t>
            </a:r>
            <a:endParaRPr lang="en-US" sz="4000" dirty="0"/>
          </a:p>
        </p:txBody>
      </p:sp>
      <p:pic>
        <p:nvPicPr>
          <p:cNvPr id="9" name="Content Placeholder 9">
            <a:hlinkClick r:id="rId4"/>
          </p:cNvPr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1230526" y="1348918"/>
            <a:ext cx="3736011" cy="2095811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112833"/>
              </p:ext>
            </p:extLst>
          </p:nvPr>
        </p:nvGraphicFramePr>
        <p:xfrm>
          <a:off x="812532" y="4181794"/>
          <a:ext cx="4572000" cy="214191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529761991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512563358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997466033"/>
                    </a:ext>
                  </a:extLst>
                </a:gridCol>
              </a:tblGrid>
              <a:tr h="713971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ai</a:t>
                      </a:r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en-US" sz="28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p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ai</a:t>
                      </a:r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l</a:t>
                      </a:r>
                      <a:endParaRPr lang="en-US" sz="28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ai</a:t>
                      </a:r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m</a:t>
                      </a:r>
                      <a:endParaRPr lang="en-US" sz="28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1683666"/>
                  </a:ext>
                </a:extLst>
              </a:tr>
              <a:tr h="713971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tr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ai</a:t>
                      </a:r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en-US" sz="28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t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ai</a:t>
                      </a:r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l</a:t>
                      </a:r>
                      <a:endParaRPr lang="en-US" sz="28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w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ai</a:t>
                      </a:r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t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1876114"/>
                  </a:ext>
                </a:extLst>
              </a:tr>
              <a:tr h="713971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p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ai</a:t>
                      </a:r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n</a:t>
                      </a:r>
                      <a:endParaRPr lang="en-US" sz="28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sn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ai</a:t>
                      </a:r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l</a:t>
                      </a:r>
                      <a:endParaRPr lang="en-US" sz="28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p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ai</a:t>
                      </a:r>
                      <a:r>
                        <a:rPr lang="en-US" sz="2800" b="0" dirty="0" smtClean="0">
                          <a:latin typeface="Comic Sans MS" panose="030F0702030302020204" pitchFamily="66" charset="0"/>
                        </a:rPr>
                        <a:t>d</a:t>
                      </a:r>
                      <a:endParaRPr lang="en-US" sz="28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19794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13256" y="3532503"/>
            <a:ext cx="97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mic Sans MS" panose="030F0702030302020204" pitchFamily="66" charset="0"/>
                <a:hlinkClick r:id="rId6"/>
              </a:rPr>
              <a:t>ai</a:t>
            </a:r>
            <a:r>
              <a:rPr lang="en-US" dirty="0" smtClean="0">
                <a:latin typeface="Comic Sans MS" panose="030F0702030302020204" pitchFamily="66" charset="0"/>
                <a:hlinkClick r:id="rId6"/>
              </a:rPr>
              <a:t> song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75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475" y="1405139"/>
            <a:ext cx="4572000" cy="718457"/>
          </a:xfrm>
          <a:solidFill>
            <a:schemeClr val="bg1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2800" dirty="0" smtClean="0"/>
              <a:t>Letter Formation</a:t>
            </a:r>
            <a:endParaRPr lang="en-US" sz="2800" dirty="0"/>
          </a:p>
        </p:txBody>
      </p:sp>
      <p:pic>
        <p:nvPicPr>
          <p:cNvPr id="10" name="Content Placeholder 6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238577" y="2570815"/>
            <a:ext cx="4466898" cy="250582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3690" y="1405138"/>
            <a:ext cx="5001157" cy="718457"/>
          </a:xfr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1001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My News</a:t>
            </a:r>
            <a:endParaRPr lang="en-US" sz="28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Content Placeholder 7"/>
          <p:cNvSpPr txBox="1">
            <a:spLocks noGrp="1"/>
          </p:cNvSpPr>
          <p:nvPr>
            <p:ph sz="quarter" idx="4"/>
          </p:nvPr>
        </p:nvSpPr>
        <p:spPr>
          <a:xfrm>
            <a:off x="6361609" y="2570815"/>
            <a:ext cx="4705320" cy="2620204"/>
          </a:xfrm>
          <a:prstGeom prst="rect">
            <a:avLst/>
          </a:prstGeom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sz="1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Draw and write about your news. If you would like it displayed on the school website take a photo of it and send it to </a:t>
            </a:r>
            <a:r>
              <a:rPr lang="en-US" sz="2400" dirty="0">
                <a:solidFill>
                  <a:schemeClr val="tx1"/>
                </a:solidFill>
              </a:rPr>
              <a:t>Gaye, our HSCL </a:t>
            </a:r>
            <a:r>
              <a:rPr lang="en-US" sz="2400" dirty="0" smtClean="0">
                <a:solidFill>
                  <a:schemeClr val="tx1"/>
                </a:solidFill>
              </a:rPr>
              <a:t>teacher, </a:t>
            </a:r>
            <a:r>
              <a:rPr lang="en-US" sz="2400" dirty="0">
                <a:solidFill>
                  <a:schemeClr val="tx1"/>
                </a:solidFill>
              </a:rPr>
              <a:t>on </a:t>
            </a:r>
            <a:r>
              <a:rPr lang="en-US" sz="2400" dirty="0" err="1" smtClean="0">
                <a:solidFill>
                  <a:schemeClr val="tx1"/>
                </a:solidFill>
              </a:rPr>
              <a:t>whatsapp</a:t>
            </a:r>
            <a:r>
              <a:rPr lang="en-US" sz="2400" dirty="0">
                <a:solidFill>
                  <a:schemeClr val="tx1"/>
                </a:solidFill>
              </a:rPr>
              <a:t> 087 744 </a:t>
            </a:r>
            <a:r>
              <a:rPr lang="en-US" sz="2400" dirty="0" smtClean="0">
                <a:solidFill>
                  <a:schemeClr val="tx1"/>
                </a:solidFill>
              </a:rPr>
              <a:t>3779 email  </a:t>
            </a:r>
            <a:r>
              <a:rPr lang="en-US" sz="2400" dirty="0" smtClean="0">
                <a:solidFill>
                  <a:schemeClr val="tx1"/>
                </a:solidFill>
                <a:hlinkClick r:id="rId4"/>
              </a:rPr>
              <a:t>hscl@shjkillinarden.ie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900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3475" y="5398769"/>
            <a:ext cx="4310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  <a:hlinkClick r:id="rId2"/>
              </a:rPr>
              <a:t>Capital A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84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92262" cy="1325563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GAEILGE</a:t>
            </a:r>
            <a:endParaRPr lang="en-US" sz="8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598355"/>
            <a:ext cx="50983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35372" y="1030471"/>
            <a:ext cx="43140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Éadaí</a:t>
            </a:r>
            <a:r>
              <a:rPr lang="en-US" dirty="0"/>
              <a:t> </a:t>
            </a:r>
            <a:r>
              <a:rPr lang="en-US" dirty="0" smtClean="0"/>
              <a:t>/Clothes</a:t>
            </a:r>
          </a:p>
          <a:p>
            <a:r>
              <a:rPr lang="en-US" dirty="0" smtClean="0">
                <a:hlinkClick r:id="rId2"/>
              </a:rPr>
              <a:t>https://www.seideansi.ie/dep/files/connacht/Eadai.html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Cén</a:t>
            </a:r>
            <a:r>
              <a:rPr lang="en-US" dirty="0"/>
              <a:t> </a:t>
            </a:r>
            <a:r>
              <a:rPr lang="en-US" dirty="0" smtClean="0"/>
              <a:t>sort </a:t>
            </a:r>
            <a:r>
              <a:rPr lang="en-US" dirty="0" err="1"/>
              <a:t>éadaí</a:t>
            </a:r>
            <a:r>
              <a:rPr lang="en-US" dirty="0"/>
              <a:t> </a:t>
            </a:r>
            <a:r>
              <a:rPr lang="en-US" dirty="0" err="1"/>
              <a:t>atá</a:t>
            </a:r>
            <a:r>
              <a:rPr lang="en-US" dirty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Shiofra</a:t>
            </a:r>
            <a:r>
              <a:rPr lang="en-US" dirty="0" smtClean="0"/>
              <a:t>?</a:t>
            </a:r>
          </a:p>
          <a:p>
            <a:r>
              <a:rPr lang="en-US" dirty="0" smtClean="0">
                <a:hlinkClick r:id="rId3"/>
              </a:rPr>
              <a:t>https://content.folensonline.ie/programmes/AbairLiom/SI/resources/GuestView/AL_SI_ACT_Comhra_L04_002/index.html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Scéal</a:t>
            </a:r>
            <a:r>
              <a:rPr lang="en-US" dirty="0" smtClean="0"/>
              <a:t>/Story: </a:t>
            </a:r>
            <a:r>
              <a:rPr lang="en-US" dirty="0" err="1" smtClean="0"/>
              <a:t>Fliuch</a:t>
            </a:r>
            <a:r>
              <a:rPr lang="en-US" dirty="0" smtClean="0"/>
              <a:t> </a:t>
            </a:r>
            <a:r>
              <a:rPr lang="en-US" dirty="0" err="1" smtClean="0"/>
              <a:t>Báite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https://www.seideansi.ie/dep/files/connacht/Fliuch_Baite.html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Cluiche</a:t>
            </a:r>
            <a:r>
              <a:rPr lang="en-US" dirty="0" smtClean="0"/>
              <a:t>/Game. Press ‘</a:t>
            </a:r>
            <a:r>
              <a:rPr lang="en-US" dirty="0" err="1" smtClean="0"/>
              <a:t>Imir</a:t>
            </a:r>
            <a:r>
              <a:rPr lang="en-US" dirty="0" smtClean="0"/>
              <a:t>’ to play.</a:t>
            </a:r>
          </a:p>
          <a:p>
            <a:r>
              <a:rPr lang="en-US" dirty="0" smtClean="0">
                <a:hlinkClick r:id="rId5"/>
              </a:rPr>
              <a:t>https://www.seideansi.ie/naionain-mhora/gniomhaiocht-1-dearg/ceim3.html</a:t>
            </a:r>
            <a:endParaRPr lang="en-US" dirty="0"/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60" y="1671443"/>
            <a:ext cx="6424312" cy="450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14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358</Words>
  <Application>Microsoft Office PowerPoint</Application>
  <PresentationFormat>Custom</PresentationFormat>
  <Paragraphs>83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ENGLISH AND GAEILGE 20th to 24th April </vt:lpstr>
      <vt:lpstr>PowerPoint Presentation</vt:lpstr>
      <vt:lpstr>ENGLISH</vt:lpstr>
      <vt:lpstr>PowerPoint Presentation</vt:lpstr>
      <vt:lpstr>PowerPoint Presentation</vt:lpstr>
      <vt:lpstr>GAEILGE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Windows User</dc:creator>
  <cp:lastModifiedBy>Marina Boland</cp:lastModifiedBy>
  <cp:revision>17</cp:revision>
  <dcterms:created xsi:type="dcterms:W3CDTF">2020-04-16T19:42:41Z</dcterms:created>
  <dcterms:modified xsi:type="dcterms:W3CDTF">2020-04-17T18:44:09Z</dcterms:modified>
</cp:coreProperties>
</file>