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sldIdLst>
    <p:sldId id="257" r:id="rId5"/>
    <p:sldId id="261" r:id="rId6"/>
    <p:sldId id="266" r:id="rId7"/>
    <p:sldId id="267" r:id="rId8"/>
    <p:sldId id="265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F2B"/>
    <a:srgbClr val="344529"/>
    <a:srgbClr val="2B3922"/>
    <a:srgbClr val="2E3722"/>
    <a:srgbClr val="FCF7F1"/>
    <a:srgbClr val="B8D233"/>
    <a:srgbClr val="5CC6D6"/>
    <a:srgbClr val="F8D22F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youtube.com/watch?v=X8rxszM6am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cebreakerideas.com/telephone-game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sciencekids.co.nz/projects/stringphon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SESE- communication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1</a:t>
            </a:r>
            <a:r>
              <a:rPr lang="en-US" baseline="30000">
                <a:solidFill>
                  <a:schemeClr val="tx1"/>
                </a:solidFill>
              </a:rPr>
              <a:t>st</a:t>
            </a:r>
            <a:r>
              <a:rPr lang="en-US">
                <a:solidFill>
                  <a:schemeClr val="tx1"/>
                </a:solidFill>
              </a:rPr>
              <a:t> class- 20</a:t>
            </a:r>
            <a:r>
              <a:rPr lang="en-US" baseline="30000">
                <a:solidFill>
                  <a:schemeClr val="tx1"/>
                </a:solidFill>
              </a:rPr>
              <a:t>th</a:t>
            </a:r>
            <a:r>
              <a:rPr lang="en-US">
                <a:solidFill>
                  <a:schemeClr val="tx1"/>
                </a:solidFill>
              </a:rPr>
              <a:t> April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32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Geogrpahy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/>
              <a:t>How do we communicate?</a:t>
            </a:r>
          </a:p>
        </p:txBody>
      </p:sp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36C29D1F-9F30-41F7-AFD0-B90FC1B83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086" y="2518117"/>
            <a:ext cx="2633004" cy="2039815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4DB4B4-242D-4250-8F7D-B09FAAAE0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09800"/>
            <a:ext cx="2438400" cy="2438400"/>
          </a:xfrm>
          <a:prstGeom prst="rect">
            <a:avLst/>
          </a:prstGeom>
        </p:spPr>
      </p:pic>
      <p:pic>
        <p:nvPicPr>
          <p:cNvPr id="9" name="Picture 8" descr="A close up of a computer&#10;&#10;Description automatically generated">
            <a:extLst>
              <a:ext uri="{FF2B5EF4-FFF2-40B4-BE49-F238E27FC236}">
                <a16:creationId xmlns:a16="http://schemas.microsoft.com/office/drawing/2014/main" id="{BB2BE56C-A97F-4174-BC0F-8F77CCDAA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449" y="2203113"/>
            <a:ext cx="3153507" cy="24384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91ED828-B76F-4991-8FD0-7662A47F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086" y="2203113"/>
            <a:ext cx="10058400" cy="3535078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Face-</a:t>
            </a:r>
            <a:r>
              <a:rPr lang="en-GB" dirty="0"/>
              <a:t> Sad , Happy , confused.             </a:t>
            </a:r>
            <a:r>
              <a:rPr lang="en-GB" b="1" dirty="0"/>
              <a:t> Hands- </a:t>
            </a:r>
            <a:r>
              <a:rPr lang="en-GB" dirty="0"/>
              <a:t>Thumbs up, Handshake,            </a:t>
            </a:r>
            <a:r>
              <a:rPr lang="en-GB" b="1" dirty="0"/>
              <a:t> Phone- </a:t>
            </a:r>
            <a:r>
              <a:rPr lang="en-GB" dirty="0"/>
              <a:t>call someone, </a:t>
            </a:r>
          </a:p>
          <a:p>
            <a:pPr marL="0" indent="0">
              <a:buNone/>
            </a:pPr>
            <a:r>
              <a:rPr lang="en-GB" dirty="0"/>
              <a:t>                                                                                     Stop with two hands.                  Send them a message, </a:t>
            </a:r>
          </a:p>
          <a:p>
            <a:pPr marL="0" indent="0">
              <a:buNone/>
            </a:pPr>
            <a:r>
              <a:rPr lang="en-GB" dirty="0"/>
              <a:t>                                                                                                                                           Go online                                  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7AF053-4353-43D2-8A4A-D52BC94B59BD}"/>
              </a:ext>
            </a:extLst>
          </p:cNvPr>
          <p:cNvSpPr txBox="1"/>
          <p:nvPr/>
        </p:nvSpPr>
        <p:spPr>
          <a:xfrm>
            <a:off x="2133599" y="1410378"/>
            <a:ext cx="879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People learn and share information through communication. We communicate in lots of different ways-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6334F9-187F-4C2C-956E-055BC2D309EC}"/>
              </a:ext>
            </a:extLst>
          </p:cNvPr>
          <p:cNvSpPr txBox="1"/>
          <p:nvPr/>
        </p:nvSpPr>
        <p:spPr>
          <a:xfrm>
            <a:off x="1066800" y="5556748"/>
            <a:ext cx="9866243" cy="376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you think of other ways which you communicate? Talk with someone else!</a:t>
            </a:r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C753E-4BFE-4751-A6A1-56B3F08C8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get any of these?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E2307-7772-4D7A-A437-888059CE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3354"/>
            <a:ext cx="10058400" cy="3849624"/>
          </a:xfrm>
        </p:spPr>
        <p:txBody>
          <a:bodyPr/>
          <a:lstStyle/>
          <a:p>
            <a:r>
              <a:rPr lang="en-GB" dirty="0"/>
              <a:t>              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A403A29-7440-4234-B970-9BF3EAE9C49F}"/>
              </a:ext>
            </a:extLst>
          </p:cNvPr>
          <p:cNvGrpSpPr>
            <a:grpSpLocks/>
          </p:cNvGrpSpPr>
          <p:nvPr/>
        </p:nvGrpSpPr>
        <p:grpSpPr bwMode="auto">
          <a:xfrm>
            <a:off x="2263154" y="2253354"/>
            <a:ext cx="1041400" cy="1041400"/>
            <a:chOff x="1082865" y="2467057"/>
            <a:chExt cx="1041210" cy="104121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202C0D3-D3A9-4C45-A226-D5459D2979E1}"/>
                </a:ext>
              </a:extLst>
            </p:cNvPr>
            <p:cNvSpPr/>
            <p:nvPr/>
          </p:nvSpPr>
          <p:spPr>
            <a:xfrm>
              <a:off x="1082865" y="2467057"/>
              <a:ext cx="1041210" cy="1041210"/>
            </a:xfrm>
            <a:prstGeom prst="ellipse">
              <a:avLst/>
            </a:prstGeom>
            <a:solidFill>
              <a:srgbClr val="26B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8" name="Picture 3">
              <a:extLst>
                <a:ext uri="{FF2B5EF4-FFF2-40B4-BE49-F238E27FC236}">
                  <a16:creationId xmlns:a16="http://schemas.microsoft.com/office/drawing/2014/main" id="{E26B59EB-E706-4653-887B-4EEEAC00B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667" y="2522672"/>
              <a:ext cx="779506" cy="929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D368CA4-4E8C-462D-BC6A-E9F445A8C090}"/>
              </a:ext>
            </a:extLst>
          </p:cNvPr>
          <p:cNvGrpSpPr>
            <a:grpSpLocks/>
          </p:cNvGrpSpPr>
          <p:nvPr/>
        </p:nvGrpSpPr>
        <p:grpSpPr bwMode="auto">
          <a:xfrm>
            <a:off x="3529979" y="2253354"/>
            <a:ext cx="1039812" cy="1041400"/>
            <a:chOff x="2235877" y="2467057"/>
            <a:chExt cx="1041210" cy="104121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51AC5BB-BB31-4FA6-83A9-40448E20893B}"/>
                </a:ext>
              </a:extLst>
            </p:cNvPr>
            <p:cNvSpPr/>
            <p:nvPr/>
          </p:nvSpPr>
          <p:spPr>
            <a:xfrm>
              <a:off x="2235877" y="2467057"/>
              <a:ext cx="1041210" cy="1041210"/>
            </a:xfrm>
            <a:prstGeom prst="ellipse">
              <a:avLst/>
            </a:prstGeom>
            <a:solidFill>
              <a:srgbClr val="26B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51" name="Picture 5">
              <a:extLst>
                <a:ext uri="{FF2B5EF4-FFF2-40B4-BE49-F238E27FC236}">
                  <a16:creationId xmlns:a16="http://schemas.microsoft.com/office/drawing/2014/main" id="{6DED3A3B-B97F-422F-A3E1-7B502BBEF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040" y="2528727"/>
              <a:ext cx="798883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CD2FAF8-D200-4C95-891F-BDA26942080A}"/>
              </a:ext>
            </a:extLst>
          </p:cNvPr>
          <p:cNvGrpSpPr>
            <a:grpSpLocks/>
          </p:cNvGrpSpPr>
          <p:nvPr/>
        </p:nvGrpSpPr>
        <p:grpSpPr bwMode="auto">
          <a:xfrm>
            <a:off x="4795216" y="2253354"/>
            <a:ext cx="1041400" cy="1041400"/>
            <a:chOff x="3398250" y="2467057"/>
            <a:chExt cx="1041210" cy="104121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1BD61E4-63A0-4611-834E-798B73BAC4F4}"/>
                </a:ext>
              </a:extLst>
            </p:cNvPr>
            <p:cNvSpPr/>
            <p:nvPr/>
          </p:nvSpPr>
          <p:spPr>
            <a:xfrm>
              <a:off x="3398250" y="2467057"/>
              <a:ext cx="1041210" cy="1041210"/>
            </a:xfrm>
            <a:prstGeom prst="ellipse">
              <a:avLst/>
            </a:prstGeom>
            <a:solidFill>
              <a:srgbClr val="26B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54" name="Picture 6">
              <a:extLst>
                <a:ext uri="{FF2B5EF4-FFF2-40B4-BE49-F238E27FC236}">
                  <a16:creationId xmlns:a16="http://schemas.microsoft.com/office/drawing/2014/main" id="{E6779E1E-9AC9-462E-92FC-8680B53F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250" y="2612917"/>
              <a:ext cx="1018263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6B5A06A-4FF3-42DA-885C-971512B50F83}"/>
              </a:ext>
            </a:extLst>
          </p:cNvPr>
          <p:cNvGrpSpPr>
            <a:grpSpLocks/>
          </p:cNvGrpSpPr>
          <p:nvPr/>
        </p:nvGrpSpPr>
        <p:grpSpPr bwMode="auto">
          <a:xfrm>
            <a:off x="6062041" y="2253354"/>
            <a:ext cx="1050925" cy="1041400"/>
            <a:chOff x="4567235" y="2467057"/>
            <a:chExt cx="1051685" cy="104121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BED3E9C-D102-4351-82F8-655F744D7C5B}"/>
                </a:ext>
              </a:extLst>
            </p:cNvPr>
            <p:cNvSpPr/>
            <p:nvPr/>
          </p:nvSpPr>
          <p:spPr>
            <a:xfrm>
              <a:off x="4567235" y="2467057"/>
              <a:ext cx="1040565" cy="1041210"/>
            </a:xfrm>
            <a:prstGeom prst="ellipse">
              <a:avLst/>
            </a:prstGeom>
            <a:solidFill>
              <a:srgbClr val="26B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57" name="Picture 11">
              <a:extLst>
                <a:ext uri="{FF2B5EF4-FFF2-40B4-BE49-F238E27FC236}">
                  <a16:creationId xmlns:a16="http://schemas.microsoft.com/office/drawing/2014/main" id="{DD8018C0-68E4-42B3-9BFE-475EE2287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235" y="2612916"/>
              <a:ext cx="1051685" cy="83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F87E26F-8063-4633-B59A-B257FBE1FA02}"/>
              </a:ext>
            </a:extLst>
          </p:cNvPr>
          <p:cNvGrpSpPr>
            <a:grpSpLocks/>
          </p:cNvGrpSpPr>
          <p:nvPr/>
        </p:nvGrpSpPr>
        <p:grpSpPr bwMode="auto">
          <a:xfrm>
            <a:off x="7338391" y="2253354"/>
            <a:ext cx="1041400" cy="1041400"/>
            <a:chOff x="5736220" y="2467057"/>
            <a:chExt cx="1041210" cy="104121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0BCD6E0-06EB-416F-B08F-DB2B73840944}"/>
                </a:ext>
              </a:extLst>
            </p:cNvPr>
            <p:cNvSpPr/>
            <p:nvPr/>
          </p:nvSpPr>
          <p:spPr>
            <a:xfrm>
              <a:off x="5736220" y="2467057"/>
              <a:ext cx="1041210" cy="1041210"/>
            </a:xfrm>
            <a:prstGeom prst="ellipse">
              <a:avLst/>
            </a:prstGeom>
            <a:solidFill>
              <a:srgbClr val="26B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60" name="Picture 13">
              <a:extLst>
                <a:ext uri="{FF2B5EF4-FFF2-40B4-BE49-F238E27FC236}">
                  <a16:creationId xmlns:a16="http://schemas.microsoft.com/office/drawing/2014/main" id="{9155563D-0AD3-46CA-A2AA-F6912BFDF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378" y="2522672"/>
              <a:ext cx="952893" cy="922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E5BEE8D-BECC-4D5A-8FA0-284880036EA1}"/>
              </a:ext>
            </a:extLst>
          </p:cNvPr>
          <p:cNvGrpSpPr>
            <a:grpSpLocks/>
          </p:cNvGrpSpPr>
          <p:nvPr/>
        </p:nvGrpSpPr>
        <p:grpSpPr bwMode="auto">
          <a:xfrm>
            <a:off x="8603629" y="2253354"/>
            <a:ext cx="1041400" cy="1041400"/>
            <a:chOff x="6894730" y="2467057"/>
            <a:chExt cx="1041210" cy="104121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A9C67B1-84DA-4AFA-9FFF-EB6CA175808A}"/>
                </a:ext>
              </a:extLst>
            </p:cNvPr>
            <p:cNvSpPr/>
            <p:nvPr/>
          </p:nvSpPr>
          <p:spPr>
            <a:xfrm>
              <a:off x="6894730" y="2467057"/>
              <a:ext cx="1041210" cy="1041210"/>
            </a:xfrm>
            <a:prstGeom prst="ellipse">
              <a:avLst/>
            </a:prstGeom>
            <a:solidFill>
              <a:srgbClr val="26B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63" name="Picture 16">
              <a:extLst>
                <a:ext uri="{FF2B5EF4-FFF2-40B4-BE49-F238E27FC236}">
                  <a16:creationId xmlns:a16="http://schemas.microsoft.com/office/drawing/2014/main" id="{AD17BCFD-FC8C-4E98-A994-ED62EA68E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300" y="2612916"/>
              <a:ext cx="636069" cy="895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E9A0A69-35AB-4828-AEE8-5A7A88F45E50}"/>
              </a:ext>
            </a:extLst>
          </p:cNvPr>
          <p:cNvGrpSpPr>
            <a:grpSpLocks/>
          </p:cNvGrpSpPr>
          <p:nvPr/>
        </p:nvGrpSpPr>
        <p:grpSpPr bwMode="auto">
          <a:xfrm>
            <a:off x="2856879" y="3875779"/>
            <a:ext cx="1084262" cy="1041400"/>
            <a:chOff x="1039295" y="3791018"/>
            <a:chExt cx="1084780" cy="104121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BD34F3C-905A-4A70-AA99-6361D62924B9}"/>
                </a:ext>
              </a:extLst>
            </p:cNvPr>
            <p:cNvSpPr/>
            <p:nvPr/>
          </p:nvSpPr>
          <p:spPr>
            <a:xfrm>
              <a:off x="1082177" y="3791018"/>
              <a:ext cx="1041898" cy="1041210"/>
            </a:xfrm>
            <a:prstGeom prst="ellipse">
              <a:avLst/>
            </a:prstGeom>
            <a:solidFill>
              <a:srgbClr val="26B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66" name="Picture 17">
              <a:extLst>
                <a:ext uri="{FF2B5EF4-FFF2-40B4-BE49-F238E27FC236}">
                  <a16:creationId xmlns:a16="http://schemas.microsoft.com/office/drawing/2014/main" id="{188F5A78-26B0-442C-8080-D1748DB3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295" y="3887760"/>
              <a:ext cx="108478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85F4A6A-C91C-48C4-B2CB-E2B2AA7DB3AB}"/>
              </a:ext>
            </a:extLst>
          </p:cNvPr>
          <p:cNvGrpSpPr>
            <a:grpSpLocks/>
          </p:cNvGrpSpPr>
          <p:nvPr/>
        </p:nvGrpSpPr>
        <p:grpSpPr bwMode="auto">
          <a:xfrm>
            <a:off x="4166566" y="3848791"/>
            <a:ext cx="1101725" cy="1096963"/>
            <a:chOff x="2296277" y="3735403"/>
            <a:chExt cx="1101973" cy="1096825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B3FA792-B54A-4EA0-8826-82892F1CB2D5}"/>
                </a:ext>
              </a:extLst>
            </p:cNvPr>
            <p:cNvSpPr/>
            <p:nvPr/>
          </p:nvSpPr>
          <p:spPr>
            <a:xfrm>
              <a:off x="2296277" y="3790959"/>
              <a:ext cx="1041634" cy="1041269"/>
            </a:xfrm>
            <a:prstGeom prst="ellipse">
              <a:avLst/>
            </a:prstGeom>
            <a:solidFill>
              <a:srgbClr val="26B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69" name="Picture 19">
              <a:extLst>
                <a:ext uri="{FF2B5EF4-FFF2-40B4-BE49-F238E27FC236}">
                  <a16:creationId xmlns:a16="http://schemas.microsoft.com/office/drawing/2014/main" id="{AB9C0C75-8008-4B0F-A86D-1A2AFBB3E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2054" y="3735403"/>
              <a:ext cx="896196" cy="109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E3BA6F3-CF65-4DAA-B08E-9B05EE679BEC}"/>
              </a:ext>
            </a:extLst>
          </p:cNvPr>
          <p:cNvGrpSpPr>
            <a:grpSpLocks/>
          </p:cNvGrpSpPr>
          <p:nvPr/>
        </p:nvGrpSpPr>
        <p:grpSpPr bwMode="auto">
          <a:xfrm>
            <a:off x="5492129" y="3875779"/>
            <a:ext cx="1041400" cy="1041400"/>
            <a:chOff x="3398250" y="3791018"/>
            <a:chExt cx="1041210" cy="104121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1D62B37-E9A2-40BD-BD9C-796ED0081F12}"/>
                </a:ext>
              </a:extLst>
            </p:cNvPr>
            <p:cNvSpPr/>
            <p:nvPr/>
          </p:nvSpPr>
          <p:spPr>
            <a:xfrm>
              <a:off x="3398250" y="3791018"/>
              <a:ext cx="1041210" cy="1041210"/>
            </a:xfrm>
            <a:prstGeom prst="ellipse">
              <a:avLst/>
            </a:prstGeom>
            <a:solidFill>
              <a:srgbClr val="26B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72" name="Picture 23">
              <a:extLst>
                <a:ext uri="{FF2B5EF4-FFF2-40B4-BE49-F238E27FC236}">
                  <a16:creationId xmlns:a16="http://schemas.microsoft.com/office/drawing/2014/main" id="{6D10CE28-6AEA-4F19-BB3A-D11DD163F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394" y="3895342"/>
              <a:ext cx="955974" cy="832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4AFB326-CBA0-4E8C-AAB9-55AD623080EE}"/>
              </a:ext>
            </a:extLst>
          </p:cNvPr>
          <p:cNvGrpSpPr>
            <a:grpSpLocks/>
          </p:cNvGrpSpPr>
          <p:nvPr/>
        </p:nvGrpSpPr>
        <p:grpSpPr bwMode="auto">
          <a:xfrm>
            <a:off x="6758954" y="3875779"/>
            <a:ext cx="1096962" cy="1041400"/>
            <a:chOff x="4577710" y="3791016"/>
            <a:chExt cx="1097434" cy="104121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6BB027C-CB61-42E8-A468-2615D8B5050A}"/>
                </a:ext>
              </a:extLst>
            </p:cNvPr>
            <p:cNvSpPr/>
            <p:nvPr/>
          </p:nvSpPr>
          <p:spPr>
            <a:xfrm>
              <a:off x="4577710" y="3791016"/>
              <a:ext cx="1041848" cy="1041210"/>
            </a:xfrm>
            <a:prstGeom prst="ellipse">
              <a:avLst/>
            </a:prstGeom>
            <a:solidFill>
              <a:srgbClr val="26B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75" name="Picture 25">
              <a:extLst>
                <a:ext uri="{FF2B5EF4-FFF2-40B4-BE49-F238E27FC236}">
                  <a16:creationId xmlns:a16="http://schemas.microsoft.com/office/drawing/2014/main" id="{7B6EC997-5BF5-4108-B1EF-3DBA312D3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710" y="3895342"/>
              <a:ext cx="1097434" cy="820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599EE3CE-563D-470D-A983-370AB844A60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4" t="2614" r="31674" b="-2614"/>
          <a:stretch/>
        </p:blipFill>
        <p:spPr>
          <a:xfrm>
            <a:off x="8079970" y="3852124"/>
            <a:ext cx="1044480" cy="1089704"/>
          </a:xfrm>
          <a:prstGeom prst="ellipse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E4B4AE35-DDE7-4F70-AE56-81BEC600A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1729" y="3231254"/>
            <a:ext cx="1057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paper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F9D571-C441-4E5B-A2EF-E00730E6E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4904" y="3231254"/>
            <a:ext cx="1057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books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E85B4FA-7592-46A2-81D6-E22DA2F38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054" y="3215379"/>
            <a:ext cx="11334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magazines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09D550A-C880-4ACF-ACEC-399368AFE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129" y="3215379"/>
            <a:ext cx="1216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newspapers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A43E5EB-8640-42E7-BA4F-283D3843C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166" y="3215379"/>
            <a:ext cx="1216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satellites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553F833-1544-4E35-ABE1-20BE1A1C8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6316" y="3215379"/>
            <a:ext cx="1216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signs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3F00041-40E4-4D4E-BCAB-00FCC52DD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4804" y="4929879"/>
            <a:ext cx="125253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type writer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65609FD-F419-43EB-A4F2-F905384F9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7516" y="4977504"/>
            <a:ext cx="11334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flags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0003258-7F88-470C-AACA-B5F127D4C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216" y="4977504"/>
            <a:ext cx="12160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movie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6FE045D-B61B-485E-9AE4-5523FC775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0054" y="4977504"/>
            <a:ext cx="12160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DVD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B2E8126-09F2-4939-A418-AA2ACA5E3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9754" y="4974329"/>
            <a:ext cx="1216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braille</a:t>
            </a:r>
            <a:endParaRPr lang="en-GB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5340D-C8C4-42EB-9081-582423947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91626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History-</a:t>
            </a:r>
            <a:r>
              <a:rPr lang="en-GB" dirty="0"/>
              <a:t>  How we communicated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DC5BA-6B4A-4E56-B40B-B978E30AA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5689"/>
            <a:ext cx="10687928" cy="3849624"/>
          </a:xfrm>
        </p:spPr>
        <p:txBody>
          <a:bodyPr/>
          <a:lstStyle/>
          <a:p>
            <a:r>
              <a:rPr lang="en-GB" dirty="0"/>
              <a:t>Communication was very different long ago. People had different ways of communicating-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5" name="Picture 4" descr="A picture containing building, holding, racket, floor&#10;&#10;Description automatically generated">
            <a:extLst>
              <a:ext uri="{FF2B5EF4-FFF2-40B4-BE49-F238E27FC236}">
                <a16:creationId xmlns:a16="http://schemas.microsoft.com/office/drawing/2014/main" id="{79BE833D-95AC-4B47-852A-1598A3F5B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602523"/>
            <a:ext cx="3455963" cy="24196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8924C4-0B10-49A1-8B84-0437DCC22D63}"/>
              </a:ext>
            </a:extLst>
          </p:cNvPr>
          <p:cNvSpPr txBox="1"/>
          <p:nvPr/>
        </p:nvSpPr>
        <p:spPr>
          <a:xfrm>
            <a:off x="1696328" y="5152237"/>
            <a:ext cx="219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Cave paintings</a:t>
            </a:r>
          </a:p>
        </p:txBody>
      </p:sp>
      <p:pic>
        <p:nvPicPr>
          <p:cNvPr id="8" name="Picture 7" descr="A person sitting on a table&#10;&#10;Description automatically generated">
            <a:extLst>
              <a:ext uri="{FF2B5EF4-FFF2-40B4-BE49-F238E27FC236}">
                <a16:creationId xmlns:a16="http://schemas.microsoft.com/office/drawing/2014/main" id="{B9612E1A-D076-4144-8FCA-BD9E7AF24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870" y="2602523"/>
            <a:ext cx="3228535" cy="24196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9C40CA-C476-46E8-B1FF-53B5FDDD0031}"/>
              </a:ext>
            </a:extLst>
          </p:cNvPr>
          <p:cNvSpPr txBox="1"/>
          <p:nvPr/>
        </p:nvSpPr>
        <p:spPr>
          <a:xfrm>
            <a:off x="5909605" y="5118123"/>
            <a:ext cx="119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Letters </a:t>
            </a:r>
          </a:p>
        </p:txBody>
      </p:sp>
      <p:pic>
        <p:nvPicPr>
          <p:cNvPr id="11" name="Picture 10" descr="A close up of a bird&#10;&#10;Description automatically generated">
            <a:extLst>
              <a:ext uri="{FF2B5EF4-FFF2-40B4-BE49-F238E27FC236}">
                <a16:creationId xmlns:a16="http://schemas.microsoft.com/office/drawing/2014/main" id="{05958C2A-1600-4967-BF74-2A3D42B2F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765" y="2602523"/>
            <a:ext cx="3455963" cy="24196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687D8D-09F6-43E3-9F0C-75C5C915EEAE}"/>
              </a:ext>
            </a:extLst>
          </p:cNvPr>
          <p:cNvSpPr txBox="1"/>
          <p:nvPr/>
        </p:nvSpPr>
        <p:spPr>
          <a:xfrm>
            <a:off x="8830995" y="5152237"/>
            <a:ext cx="219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Carrier pigeons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60C05A-85FC-4302-A126-F2677F81512E}"/>
              </a:ext>
            </a:extLst>
          </p:cNvPr>
          <p:cNvSpPr txBox="1"/>
          <p:nvPr/>
        </p:nvSpPr>
        <p:spPr>
          <a:xfrm>
            <a:off x="1294228" y="5675313"/>
            <a:ext cx="9733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Ask people in your house how they communicated long ago- how many ways did you find?</a:t>
            </a:r>
          </a:p>
        </p:txBody>
      </p:sp>
    </p:spTree>
    <p:extLst>
      <p:ext uri="{BB962C8B-B14F-4D97-AF65-F5344CB8AC3E}">
        <p14:creationId xmlns:p14="http://schemas.microsoft.com/office/powerpoint/2010/main" val="197459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5FEF5-1538-414D-864E-B23D12FAC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Phones- Watch a story about Alexander Graham Bell. 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F4798-475F-4C9A-B5B0-BE4F86D98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8064"/>
            <a:ext cx="10058400" cy="2260651"/>
          </a:xfrm>
        </p:spPr>
        <p:txBody>
          <a:bodyPr>
            <a:noAutofit/>
          </a:bodyPr>
          <a:lstStyle/>
          <a:p>
            <a:r>
              <a:rPr lang="en-GB" sz="2000" dirty="0"/>
              <a:t>Phones have changed a lot over  the years. In the late 1800s, a man named Alexander Graham Bell invented the first telephone using wire to transmit voices over long distances.  Watch a clip about him online here:      </a:t>
            </a:r>
            <a:r>
              <a:rPr lang="en-GB" sz="2000" dirty="0">
                <a:hlinkClick r:id="rId2"/>
              </a:rPr>
              <a:t>https://www.youtube.com/watch?v=X8rxszM6amM</a:t>
            </a:r>
            <a:endParaRPr lang="en-GB" sz="2000" dirty="0"/>
          </a:p>
          <a:p>
            <a:r>
              <a:rPr lang="en-GB" sz="2000" dirty="0"/>
              <a:t>See if you can find </a:t>
            </a:r>
            <a:r>
              <a:rPr lang="en-GB" sz="2000" dirty="0">
                <a:solidFill>
                  <a:schemeClr val="accent5"/>
                </a:solidFill>
              </a:rPr>
              <a:t>5 facts </a:t>
            </a:r>
            <a:r>
              <a:rPr lang="en-GB" sz="2000" dirty="0"/>
              <a:t>about him.</a:t>
            </a:r>
            <a:endParaRPr lang="en-GB" sz="2000" dirty="0">
              <a:solidFill>
                <a:srgbClr val="00B0F0"/>
              </a:solidFill>
            </a:endParaRPr>
          </a:p>
          <a:p>
            <a:r>
              <a:rPr lang="en-GB" sz="2000" dirty="0">
                <a:solidFill>
                  <a:srgbClr val="00B0F0"/>
                </a:solidFill>
              </a:rPr>
              <a:t>Ask people in your house how their phones have changed.</a:t>
            </a:r>
          </a:p>
        </p:txBody>
      </p:sp>
      <p:pic>
        <p:nvPicPr>
          <p:cNvPr id="12" name="Picture 11" descr="A close up of a white wall&#10;&#10;Description automatically generated">
            <a:extLst>
              <a:ext uri="{FF2B5EF4-FFF2-40B4-BE49-F238E27FC236}">
                <a16:creationId xmlns:a16="http://schemas.microsoft.com/office/drawing/2014/main" id="{578419E2-5EF9-4A92-A304-064B27794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84" y="4309743"/>
            <a:ext cx="2671418" cy="2138596"/>
          </a:xfrm>
          <a:prstGeom prst="rect">
            <a:avLst/>
          </a:prstGeom>
        </p:spPr>
      </p:pic>
      <p:pic>
        <p:nvPicPr>
          <p:cNvPr id="14" name="Picture 13" descr="A close up of a cell phone&#10;&#10;Description automatically generated">
            <a:extLst>
              <a:ext uri="{FF2B5EF4-FFF2-40B4-BE49-F238E27FC236}">
                <a16:creationId xmlns:a16="http://schemas.microsoft.com/office/drawing/2014/main" id="{C97A093E-D8AE-4640-A3F4-7CAB87005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535" y="4187688"/>
            <a:ext cx="2671417" cy="2260651"/>
          </a:xfrm>
          <a:prstGeom prst="rect">
            <a:avLst/>
          </a:prstGeom>
        </p:spPr>
      </p:pic>
      <p:pic>
        <p:nvPicPr>
          <p:cNvPr id="16" name="Picture 15" descr="A picture containing yellow&#10;&#10;Description automatically generated">
            <a:extLst>
              <a:ext uri="{FF2B5EF4-FFF2-40B4-BE49-F238E27FC236}">
                <a16:creationId xmlns:a16="http://schemas.microsoft.com/office/drawing/2014/main" id="{9B853446-E705-4023-8AA5-D0FEB0794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7273" y="4299071"/>
            <a:ext cx="3388143" cy="2138597"/>
          </a:xfrm>
          <a:prstGeom prst="rect">
            <a:avLst/>
          </a:prstGeom>
        </p:spPr>
      </p:pic>
      <p:pic>
        <p:nvPicPr>
          <p:cNvPr id="18" name="Picture 17" descr="A picture containing motorcycle, red, table, sitting&#10;&#10;Description automatically generated">
            <a:extLst>
              <a:ext uri="{FF2B5EF4-FFF2-40B4-BE49-F238E27FC236}">
                <a16:creationId xmlns:a16="http://schemas.microsoft.com/office/drawing/2014/main" id="{2E29EDE5-10B3-4118-B1F9-0CC4FD269D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2" y="4309744"/>
            <a:ext cx="2651533" cy="212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79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omb&#10;&#10;Description automatically generated">
            <a:extLst>
              <a:ext uri="{FF2B5EF4-FFF2-40B4-BE49-F238E27FC236}">
                <a16:creationId xmlns:a16="http://schemas.microsoft.com/office/drawing/2014/main" id="{5F00CE17-6503-4A69-BFF3-C264BF4E3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023937"/>
            <a:ext cx="7696201" cy="48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2DA332-18CB-48BA-9FD7-AFBBB43E3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r>
              <a:rPr lang="en-GB" dirty="0">
                <a:solidFill>
                  <a:srgbClr val="F03F2B"/>
                </a:solidFill>
              </a:rPr>
              <a:t>Science-</a:t>
            </a:r>
            <a:r>
              <a:rPr lang="en-GB" dirty="0"/>
              <a:t> 2 activities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154BA-817A-404A-8FCF-359F1E7CC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500" dirty="0"/>
              <a:t>Try the telephone game! See how sound travels </a:t>
            </a:r>
            <a:r>
              <a:rPr lang="en-GB" sz="1500" dirty="0">
                <a:hlinkClick r:id="rId3"/>
              </a:rPr>
              <a:t>https://icebreakerideas.com/telephone-game/</a:t>
            </a:r>
            <a:endParaRPr lang="en-GB" sz="1500" dirty="0"/>
          </a:p>
          <a:p>
            <a:pPr>
              <a:lnSpc>
                <a:spcPct val="100000"/>
              </a:lnSpc>
            </a:pPr>
            <a:endParaRPr lang="en-GB" sz="1500" dirty="0"/>
          </a:p>
          <a:p>
            <a:pPr>
              <a:lnSpc>
                <a:spcPct val="100000"/>
              </a:lnSpc>
            </a:pPr>
            <a:r>
              <a:rPr lang="en-GB" sz="1500" dirty="0"/>
              <a:t>                        </a:t>
            </a:r>
            <a:r>
              <a:rPr lang="en-GB" sz="1500" b="1" u="sng" dirty="0"/>
              <a:t>OR</a:t>
            </a:r>
          </a:p>
          <a:p>
            <a:pPr>
              <a:lnSpc>
                <a:spcPct val="100000"/>
              </a:lnSpc>
            </a:pPr>
            <a:r>
              <a:rPr lang="en-GB" sz="1500" dirty="0"/>
              <a:t>Make your own string telephone! (remember always ask someone for help!)</a:t>
            </a:r>
          </a:p>
          <a:p>
            <a:pPr>
              <a:lnSpc>
                <a:spcPct val="100000"/>
              </a:lnSpc>
            </a:pPr>
            <a:r>
              <a:rPr lang="en-GB" sz="1500" dirty="0">
                <a:hlinkClick r:id="rId4"/>
              </a:rPr>
              <a:t>http://www.sciencekids.co.nz/projects/stringphone.html</a:t>
            </a:r>
            <a:r>
              <a:rPr lang="en-GB" sz="1500" dirty="0"/>
              <a:t> </a:t>
            </a:r>
          </a:p>
          <a:p>
            <a:pPr>
              <a:lnSpc>
                <a:spcPct val="100000"/>
              </a:lnSpc>
            </a:pPr>
            <a:endParaRPr lang="en-GB" sz="1500" dirty="0"/>
          </a:p>
          <a:p>
            <a:pPr>
              <a:lnSpc>
                <a:spcPct val="100000"/>
              </a:lnSpc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296864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Century Gothic</vt:lpstr>
      <vt:lpstr>Garamond</vt:lpstr>
      <vt:lpstr>Twinkl</vt:lpstr>
      <vt:lpstr>SavonVTI</vt:lpstr>
      <vt:lpstr>SESE- communication</vt:lpstr>
      <vt:lpstr>Geogrpahy-How do we communicate?</vt:lpstr>
      <vt:lpstr>Did you get any of these?</vt:lpstr>
      <vt:lpstr>History-  How we communicated </vt:lpstr>
      <vt:lpstr>Phones- Watch a story about Alexander Graham Bell. </vt:lpstr>
      <vt:lpstr>Science- 2 activities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2020-04-03T11:26:20Z</dcterms:created>
  <dcterms:modified xsi:type="dcterms:W3CDTF">2020-04-03T13:43:24Z</dcterms:modified>
</cp:coreProperties>
</file>