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70" r:id="rId5"/>
    <p:sldId id="260" r:id="rId6"/>
    <p:sldId id="268" r:id="rId7"/>
    <p:sldId id="271" r:id="rId8"/>
    <p:sldId id="264" r:id="rId9"/>
    <p:sldId id="267" r:id="rId10"/>
    <p:sldId id="263" r:id="rId11"/>
    <p:sldId id="265" r:id="rId12"/>
    <p:sldId id="274" r:id="rId13"/>
    <p:sldId id="261" r:id="rId14"/>
    <p:sldId id="275" r:id="rId15"/>
    <p:sldId id="272" r:id="rId16"/>
    <p:sldId id="26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7416" autoAdjust="0"/>
  </p:normalViewPr>
  <p:slideViewPr>
    <p:cSldViewPr snapToGrid="0">
      <p:cViewPr varScale="1">
        <p:scale>
          <a:sx n="59" d="100"/>
          <a:sy n="59" d="100"/>
        </p:scale>
        <p:origin x="9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9C5DAD-369B-488B-A3B7-1909D33B021A}" type="datetimeFigureOut">
              <a:rPr lang="en-IE" smtClean="0"/>
              <a:t>06/04/2020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8EA075-22E3-45E3-A5A7-61BEEC17AD4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11401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2257C-920E-4DBA-B4E5-96B183828963}" type="datetimeFigureOut">
              <a:rPr lang="en-IE" smtClean="0"/>
              <a:t>06/04/2020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643AD-80DB-4C06-97DD-8A8317D7BEFE}" type="slidenum">
              <a:rPr lang="en-IE" smtClean="0"/>
              <a:t>‹#›</a:t>
            </a:fld>
            <a:endParaRPr lang="en-IE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546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2257C-920E-4DBA-B4E5-96B183828963}" type="datetimeFigureOut">
              <a:rPr lang="en-IE" smtClean="0"/>
              <a:t>06/04/2020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643AD-80DB-4C06-97DD-8A8317D7BEF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24025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2257C-920E-4DBA-B4E5-96B183828963}" type="datetimeFigureOut">
              <a:rPr lang="en-IE" smtClean="0"/>
              <a:t>06/04/2020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643AD-80DB-4C06-97DD-8A8317D7BEF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584843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2257C-920E-4DBA-B4E5-96B183828963}" type="datetimeFigureOut">
              <a:rPr lang="en-IE" smtClean="0"/>
              <a:t>06/04/2020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643AD-80DB-4C06-97DD-8A8317D7BEFE}" type="slidenum">
              <a:rPr lang="en-IE" smtClean="0"/>
              <a:t>‹#›</a:t>
            </a:fld>
            <a:endParaRPr lang="en-IE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737321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2257C-920E-4DBA-B4E5-96B183828963}" type="datetimeFigureOut">
              <a:rPr lang="en-IE" smtClean="0"/>
              <a:t>06/04/2020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643AD-80DB-4C06-97DD-8A8317D7BEF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875999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2257C-920E-4DBA-B4E5-96B183828963}" type="datetimeFigureOut">
              <a:rPr lang="en-IE" smtClean="0"/>
              <a:t>06/04/2020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643AD-80DB-4C06-97DD-8A8317D7BEFE}" type="slidenum">
              <a:rPr lang="en-IE" smtClean="0"/>
              <a:t>‹#›</a:t>
            </a:fld>
            <a:endParaRPr lang="en-IE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24297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2257C-920E-4DBA-B4E5-96B183828963}" type="datetimeFigureOut">
              <a:rPr lang="en-IE" smtClean="0"/>
              <a:t>06/04/2020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643AD-80DB-4C06-97DD-8A8317D7BEF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868830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2257C-920E-4DBA-B4E5-96B183828963}" type="datetimeFigureOut">
              <a:rPr lang="en-IE" smtClean="0"/>
              <a:t>06/04/2020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643AD-80DB-4C06-97DD-8A8317D7BEF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041649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2257C-920E-4DBA-B4E5-96B183828963}" type="datetimeFigureOut">
              <a:rPr lang="en-IE" smtClean="0"/>
              <a:t>06/04/2020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643AD-80DB-4C06-97DD-8A8317D7BEF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32429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2257C-920E-4DBA-B4E5-96B183828963}" type="datetimeFigureOut">
              <a:rPr lang="en-IE" smtClean="0"/>
              <a:t>06/04/2020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643AD-80DB-4C06-97DD-8A8317D7BEF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35725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2257C-920E-4DBA-B4E5-96B183828963}" type="datetimeFigureOut">
              <a:rPr lang="en-IE" smtClean="0"/>
              <a:t>06/04/2020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643AD-80DB-4C06-97DD-8A8317D7BEF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22025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2257C-920E-4DBA-B4E5-96B183828963}" type="datetimeFigureOut">
              <a:rPr lang="en-IE" smtClean="0"/>
              <a:t>06/04/2020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643AD-80DB-4C06-97DD-8A8317D7BEF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27897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2257C-920E-4DBA-B4E5-96B183828963}" type="datetimeFigureOut">
              <a:rPr lang="en-IE" smtClean="0"/>
              <a:t>06/04/2020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643AD-80DB-4C06-97DD-8A8317D7BEF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17981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2257C-920E-4DBA-B4E5-96B183828963}" type="datetimeFigureOut">
              <a:rPr lang="en-IE" smtClean="0"/>
              <a:t>06/04/2020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643AD-80DB-4C06-97DD-8A8317D7BEF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6174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2257C-920E-4DBA-B4E5-96B183828963}" type="datetimeFigureOut">
              <a:rPr lang="en-IE" smtClean="0"/>
              <a:t>06/04/2020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643AD-80DB-4C06-97DD-8A8317D7BEF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22283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2257C-920E-4DBA-B4E5-96B183828963}" type="datetimeFigureOut">
              <a:rPr lang="en-IE" smtClean="0"/>
              <a:t>06/04/2020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643AD-80DB-4C06-97DD-8A8317D7BEF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37584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2257C-920E-4DBA-B4E5-96B183828963}" type="datetimeFigureOut">
              <a:rPr lang="en-IE" smtClean="0"/>
              <a:t>06/04/2020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643AD-80DB-4C06-97DD-8A8317D7BEF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2118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522257C-920E-4DBA-B4E5-96B183828963}" type="datetimeFigureOut">
              <a:rPr lang="en-IE" smtClean="0"/>
              <a:t>06/04/2020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D4643AD-80DB-4C06-97DD-8A8317D7BEF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258724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factmonster.com/math/flashcards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emjeA2Djjw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s://www.youtube.com/watch?v=GvTcpfSnOMQ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www.youtube.com/watch?v=Ftati8iGQcs&amp;list=PLM95cb_Szq3am4n6jJw127QbBlDivZgIc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athsframe.co.uk/en/resources/resource/549/Addition-Mini-Maths-Golf" TargetMode="External"/><Relationship Id="rId2" Type="http://schemas.openxmlformats.org/officeDocument/2006/relationships/hyperlink" Target="https://mathsframe.co.uk/en/resources/resource/117/telling-the-time-in-word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opmarks.co.uk/maths-games/hit-the-button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70">
            <a:extLst>
              <a:ext uri="{FF2B5EF4-FFF2-40B4-BE49-F238E27FC236}">
                <a16:creationId xmlns:a16="http://schemas.microsoft.com/office/drawing/2014/main" id="{D067A139-86EB-480F-AE6B-AF8092F215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196465-0D09-4D88-A692-6B4C3D861B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9" y="628617"/>
            <a:ext cx="5408613" cy="3028983"/>
          </a:xfrm>
        </p:spPr>
        <p:txBody>
          <a:bodyPr>
            <a:normAutofit/>
          </a:bodyPr>
          <a:lstStyle/>
          <a:p>
            <a:r>
              <a:rPr lang="en-IE" dirty="0"/>
              <a:t>Sacred Heart JNS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6B68D0-2726-413B-8287-F0B7E83675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3843868"/>
            <a:ext cx="4264026" cy="1564744"/>
          </a:xfrm>
        </p:spPr>
        <p:txBody>
          <a:bodyPr>
            <a:normAutofit/>
          </a:bodyPr>
          <a:lstStyle/>
          <a:p>
            <a:r>
              <a:rPr lang="en-IE" dirty="0"/>
              <a:t>First class Maths</a:t>
            </a:r>
          </a:p>
          <a:p>
            <a:endParaRPr lang="en-IE" dirty="0"/>
          </a:p>
          <a:p>
            <a:r>
              <a:rPr lang="en-IE" dirty="0"/>
              <a:t>1 week; 20</a:t>
            </a:r>
            <a:r>
              <a:rPr lang="en-IE" baseline="30000" dirty="0"/>
              <a:t>th</a:t>
            </a:r>
            <a:r>
              <a:rPr lang="en-IE" dirty="0"/>
              <a:t> April</a:t>
            </a:r>
          </a:p>
        </p:txBody>
      </p:sp>
      <p:sp>
        <p:nvSpPr>
          <p:cNvPr id="73" name="Snip Diagonal Corner Rectangle 6">
            <a:extLst>
              <a:ext uri="{FF2B5EF4-FFF2-40B4-BE49-F238E27FC236}">
                <a16:creationId xmlns:a16="http://schemas.microsoft.com/office/drawing/2014/main" id="{4E252378-AA68-427C-BF69-E4434E447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5136155" cy="5286838"/>
          </a:xfrm>
          <a:prstGeom prst="snip2DiagRect">
            <a:avLst>
              <a:gd name="adj1" fmla="val 9954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Library of numeracy clipart transparent stock png files ...">
            <a:extLst>
              <a:ext uri="{FF2B5EF4-FFF2-40B4-BE49-F238E27FC236}">
                <a16:creationId xmlns:a16="http://schemas.microsoft.com/office/drawing/2014/main" id="{2DCB1986-BF98-4AD2-A3A5-2F95C51F39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" r="9571" b="2"/>
          <a:stretch/>
        </p:blipFill>
        <p:spPr bwMode="auto">
          <a:xfrm>
            <a:off x="797205" y="786117"/>
            <a:ext cx="4809744" cy="4956048"/>
          </a:xfrm>
          <a:custGeom>
            <a:avLst/>
            <a:gdLst/>
            <a:ahLst/>
            <a:cxnLst/>
            <a:rect l="l" t="t" r="r" b="b"/>
            <a:pathLst>
              <a:path w="4809744" h="4956048">
                <a:moveTo>
                  <a:pt x="478762" y="0"/>
                </a:moveTo>
                <a:lnTo>
                  <a:pt x="4809744" y="0"/>
                </a:lnTo>
                <a:lnTo>
                  <a:pt x="4809744" y="4477286"/>
                </a:lnTo>
                <a:lnTo>
                  <a:pt x="4330982" y="4956048"/>
                </a:lnTo>
                <a:lnTo>
                  <a:pt x="0" y="4956048"/>
                </a:lnTo>
                <a:lnTo>
                  <a:pt x="0" y="47876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5" name="Group 74">
            <a:extLst>
              <a:ext uri="{FF2B5EF4-FFF2-40B4-BE49-F238E27FC236}">
                <a16:creationId xmlns:a16="http://schemas.microsoft.com/office/drawing/2014/main" id="{65E8C853-59EA-4FCB-BB4E-1B0AEEA408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C58D8A51-1FB2-4FA0-A860-D57179B52A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75C2F33D-5361-48D8-899D-50A713699D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30608EC6-04A0-4D53-B4C8-57F06AF141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9C42FEC-C8F1-465B-900B-C7F552326D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84CDCA4C-0922-4330-AF15-394E8C6DDE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606711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85273-0FBB-44C5-A533-DB2ABA780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895057-5A80-4845-929A-D3461417F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466725"/>
            <a:ext cx="8534400" cy="36385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IE" sz="32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IE" sz="3200" dirty="0">
                <a:latin typeface="Comic Sans MS" panose="030F0702030302020204" pitchFamily="66" charset="0"/>
              </a:rPr>
              <a:t>Floppy has six bones. He finds three more. </a:t>
            </a:r>
          </a:p>
          <a:p>
            <a:endParaRPr lang="en-IE" sz="32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IE" sz="3200" dirty="0">
                <a:latin typeface="Comic Sans MS" panose="030F0702030302020204" pitchFamily="66" charset="0"/>
              </a:rPr>
              <a:t>How many bones does Floppy have altogether?</a:t>
            </a:r>
          </a:p>
          <a:p>
            <a:endParaRPr lang="en-IE" dirty="0"/>
          </a:p>
        </p:txBody>
      </p:sp>
      <p:sp>
        <p:nvSpPr>
          <p:cNvPr id="7" name="AutoShape 6" descr="Free Bee Hive Clipart, Download Free Clip Art, Free Clip Art on ...">
            <a:extLst>
              <a:ext uri="{FF2B5EF4-FFF2-40B4-BE49-F238E27FC236}">
                <a16:creationId xmlns:a16="http://schemas.microsoft.com/office/drawing/2014/main" id="{50EC4C0A-C366-4898-8DE5-C1C6DD6B9E4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-66675"/>
            <a:ext cx="3648075" cy="364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11" name="Picture 11">
            <a:extLst>
              <a:ext uri="{FF2B5EF4-FFF2-40B4-BE49-F238E27FC236}">
                <a16:creationId xmlns:a16="http://schemas.microsoft.com/office/drawing/2014/main" id="{75BEA0C9-EDB8-493D-BC35-1B61B29EF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253473"/>
            <a:ext cx="2513012" cy="3648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B00170D-C295-445A-897D-C4EA68C1F44D}"/>
              </a:ext>
            </a:extLst>
          </p:cNvPr>
          <p:cNvSpPr txBox="1"/>
          <p:nvPr/>
        </p:nvSpPr>
        <p:spPr>
          <a:xfrm>
            <a:off x="4314825" y="466725"/>
            <a:ext cx="3324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600" u="sng" dirty="0">
                <a:latin typeface="Comic Sans MS" panose="030F0702030302020204" pitchFamily="66" charset="0"/>
              </a:rPr>
              <a:t>Wednesday</a:t>
            </a:r>
          </a:p>
        </p:txBody>
      </p:sp>
    </p:spTree>
    <p:extLst>
      <p:ext uri="{BB962C8B-B14F-4D97-AF65-F5344CB8AC3E}">
        <p14:creationId xmlns:p14="http://schemas.microsoft.com/office/powerpoint/2010/main" val="1794579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DCD50-9FEF-4FDB-BB39-EADA053FB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5505450"/>
            <a:ext cx="2887663" cy="488949"/>
          </a:xfrm>
        </p:spPr>
        <p:txBody>
          <a:bodyPr>
            <a:normAutofit fontScale="90000"/>
          </a:bodyPr>
          <a:lstStyle/>
          <a:p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E43A3-9C02-441D-88EA-62F4B70F1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1" y="685800"/>
            <a:ext cx="10945814" cy="3615267"/>
          </a:xfrm>
        </p:spPr>
        <p:txBody>
          <a:bodyPr/>
          <a:lstStyle/>
          <a:p>
            <a:pPr marL="0" indent="0">
              <a:buNone/>
            </a:pPr>
            <a:r>
              <a:rPr lang="en-IE" dirty="0"/>
              <a:t> 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sz="4400" dirty="0">
                <a:latin typeface="Comic Sans MS" panose="030F0702030302020204" pitchFamily="66" charset="0"/>
              </a:rPr>
              <a:t>    </a:t>
            </a:r>
            <a:r>
              <a:rPr lang="en-IE" sz="44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How many ways can we make 22 here?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92EC73-11B8-4919-95B4-319503D02A05}"/>
              </a:ext>
            </a:extLst>
          </p:cNvPr>
          <p:cNvSpPr txBox="1"/>
          <p:nvPr/>
        </p:nvSpPr>
        <p:spPr>
          <a:xfrm>
            <a:off x="790575" y="1057275"/>
            <a:ext cx="1609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dirty="0"/>
              <a:t>20 + 2 =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2E6569-BAEF-47CB-A689-0F70F50E652C}"/>
              </a:ext>
            </a:extLst>
          </p:cNvPr>
          <p:cNvSpPr txBox="1"/>
          <p:nvPr/>
        </p:nvSpPr>
        <p:spPr>
          <a:xfrm>
            <a:off x="4010024" y="1295400"/>
            <a:ext cx="1609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dirty="0"/>
              <a:t>18 + 3 =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084505-2B10-4E96-A971-74F4AF0FBA40}"/>
              </a:ext>
            </a:extLst>
          </p:cNvPr>
          <p:cNvSpPr txBox="1"/>
          <p:nvPr/>
        </p:nvSpPr>
        <p:spPr>
          <a:xfrm>
            <a:off x="5648325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79F8AB-CC65-4968-AB7B-18B1CF6531F5}"/>
              </a:ext>
            </a:extLst>
          </p:cNvPr>
          <p:cNvSpPr txBox="1"/>
          <p:nvPr/>
        </p:nvSpPr>
        <p:spPr>
          <a:xfrm>
            <a:off x="5524500" y="21526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I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1405FA-88F2-4529-8635-9AA9684975F7}"/>
              </a:ext>
            </a:extLst>
          </p:cNvPr>
          <p:cNvSpPr txBox="1"/>
          <p:nvPr/>
        </p:nvSpPr>
        <p:spPr>
          <a:xfrm>
            <a:off x="8753475" y="3884057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dirty="0"/>
              <a:t>23 – 1 =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4F82C3-B397-46B3-9A61-0B8AE9622759}"/>
              </a:ext>
            </a:extLst>
          </p:cNvPr>
          <p:cNvSpPr txBox="1"/>
          <p:nvPr/>
        </p:nvSpPr>
        <p:spPr>
          <a:xfrm>
            <a:off x="8105775" y="1295400"/>
            <a:ext cx="1685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dirty="0"/>
              <a:t>15 + 5 =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7FB3C1D-CCA1-491A-856B-20F8CC134D08}"/>
              </a:ext>
            </a:extLst>
          </p:cNvPr>
          <p:cNvSpPr txBox="1"/>
          <p:nvPr/>
        </p:nvSpPr>
        <p:spPr>
          <a:xfrm>
            <a:off x="561975" y="3712607"/>
            <a:ext cx="1838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dirty="0"/>
              <a:t>14 + 8 =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0D81A5D-AAAC-4A30-B380-6DEAFA17F33B}"/>
              </a:ext>
            </a:extLst>
          </p:cNvPr>
          <p:cNvSpPr txBox="1"/>
          <p:nvPr/>
        </p:nvSpPr>
        <p:spPr>
          <a:xfrm>
            <a:off x="4676774" y="5625067"/>
            <a:ext cx="1819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dirty="0"/>
              <a:t>10 + 10 =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A99C9E9-22A4-4AD1-8E2C-CCE405A5BD65}"/>
              </a:ext>
            </a:extLst>
          </p:cNvPr>
          <p:cNvSpPr txBox="1"/>
          <p:nvPr/>
        </p:nvSpPr>
        <p:spPr>
          <a:xfrm>
            <a:off x="7867650" y="5038725"/>
            <a:ext cx="1685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dirty="0"/>
              <a:t>10 – 4 =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735A527-286F-4161-8DB2-49F765B2AF37}"/>
              </a:ext>
            </a:extLst>
          </p:cNvPr>
          <p:cNvSpPr txBox="1"/>
          <p:nvPr/>
        </p:nvSpPr>
        <p:spPr>
          <a:xfrm>
            <a:off x="4010025" y="4349260"/>
            <a:ext cx="1699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dirty="0"/>
              <a:t>19 + 4 =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C404122-BE37-4231-B58B-E57DD6518191}"/>
              </a:ext>
            </a:extLst>
          </p:cNvPr>
          <p:cNvSpPr txBox="1"/>
          <p:nvPr/>
        </p:nvSpPr>
        <p:spPr>
          <a:xfrm>
            <a:off x="990599" y="5320784"/>
            <a:ext cx="1819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dirty="0"/>
              <a:t>21 + 2 =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115DBE-159B-457E-83C7-46B966B20496}"/>
              </a:ext>
            </a:extLst>
          </p:cNvPr>
          <p:cNvSpPr txBox="1"/>
          <p:nvPr/>
        </p:nvSpPr>
        <p:spPr>
          <a:xfrm>
            <a:off x="10201275" y="685800"/>
            <a:ext cx="1609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dirty="0"/>
              <a:t>12 + 5 =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B16CA98-076F-4494-8FA1-95848315EF2C}"/>
              </a:ext>
            </a:extLst>
          </p:cNvPr>
          <p:cNvSpPr txBox="1"/>
          <p:nvPr/>
        </p:nvSpPr>
        <p:spPr>
          <a:xfrm>
            <a:off x="4972050" y="333375"/>
            <a:ext cx="2371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600" u="sng" dirty="0">
                <a:latin typeface="Comic Sans MS" panose="030F0702030302020204" pitchFamily="66" charset="0"/>
              </a:rPr>
              <a:t>Thursday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B1F013-E530-47CF-86CB-7B566EA5A7F1}"/>
              </a:ext>
            </a:extLst>
          </p:cNvPr>
          <p:cNvSpPr txBox="1"/>
          <p:nvPr/>
        </p:nvSpPr>
        <p:spPr>
          <a:xfrm>
            <a:off x="9791700" y="6148287"/>
            <a:ext cx="1695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/>
              <a:t>13 + 6 =</a:t>
            </a:r>
          </a:p>
        </p:txBody>
      </p:sp>
    </p:spTree>
    <p:extLst>
      <p:ext uri="{BB962C8B-B14F-4D97-AF65-F5344CB8AC3E}">
        <p14:creationId xmlns:p14="http://schemas.microsoft.com/office/powerpoint/2010/main" val="3055425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AC1F5-6EC9-4E77-A386-F30E92EB7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71CACCA-509E-47CF-B3AF-66BDE97E3B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33206"/>
          <a:stretch/>
        </p:blipFill>
        <p:spPr>
          <a:xfrm>
            <a:off x="983585" y="478970"/>
            <a:ext cx="3218302" cy="56714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7AE1A5-783C-419F-A58F-C6790C179DF4}"/>
              </a:ext>
            </a:extLst>
          </p:cNvPr>
          <p:cNvSpPr txBox="1"/>
          <p:nvPr/>
        </p:nvSpPr>
        <p:spPr>
          <a:xfrm>
            <a:off x="5232156" y="2357877"/>
            <a:ext cx="5410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dirty="0">
                <a:latin typeface="Comic Sans MS" panose="030F0702030302020204" pitchFamily="66" charset="0"/>
              </a:rPr>
              <a:t>Can you fill in the missing numbers?</a:t>
            </a:r>
          </a:p>
          <a:p>
            <a:endParaRPr lang="en-IE" sz="3600" dirty="0">
              <a:latin typeface="Comic Sans MS" panose="030F0702030302020204" pitchFamily="66" charset="0"/>
            </a:endParaRPr>
          </a:p>
          <a:p>
            <a:endParaRPr lang="en-IE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231F9FA-F36F-45FA-80A0-7E8D3A17E4B8}"/>
              </a:ext>
            </a:extLst>
          </p:cNvPr>
          <p:cNvSpPr/>
          <p:nvPr/>
        </p:nvSpPr>
        <p:spPr>
          <a:xfrm>
            <a:off x="2315150" y="2221895"/>
            <a:ext cx="555172" cy="55517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CD7F8DD-0EF4-4BD6-8C49-D6398EEC768B}"/>
              </a:ext>
            </a:extLst>
          </p:cNvPr>
          <p:cNvSpPr/>
          <p:nvPr/>
        </p:nvSpPr>
        <p:spPr>
          <a:xfrm>
            <a:off x="3124200" y="3429000"/>
            <a:ext cx="511628" cy="52251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7FF824F-030B-4A88-82C4-0E74108D196F}"/>
              </a:ext>
            </a:extLst>
          </p:cNvPr>
          <p:cNvSpPr/>
          <p:nvPr/>
        </p:nvSpPr>
        <p:spPr>
          <a:xfrm>
            <a:off x="1578429" y="3472543"/>
            <a:ext cx="511628" cy="47897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4CA3CE-0E5C-45F0-901C-9BF45B83920F}"/>
              </a:ext>
            </a:extLst>
          </p:cNvPr>
          <p:cNvSpPr txBox="1"/>
          <p:nvPr/>
        </p:nvSpPr>
        <p:spPr>
          <a:xfrm>
            <a:off x="5116286" y="293914"/>
            <a:ext cx="3218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600" u="sng" dirty="0">
                <a:latin typeface="Comic Sans MS" panose="030F0702030302020204" pitchFamily="66" charset="0"/>
              </a:rPr>
              <a:t>Thursday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583409B-DF51-4B30-9D3D-292A6C004F88}"/>
              </a:ext>
            </a:extLst>
          </p:cNvPr>
          <p:cNvSpPr/>
          <p:nvPr/>
        </p:nvSpPr>
        <p:spPr>
          <a:xfrm>
            <a:off x="1549644" y="2837544"/>
            <a:ext cx="540413" cy="47897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61314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E7809-BC08-4816-BB13-B744DEB81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CD977-8C0E-449F-8C42-55E2BEC80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36195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IE" sz="32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IE" sz="3200" dirty="0">
                <a:latin typeface="Comic Sans MS" panose="030F0702030302020204" pitchFamily="66" charset="0"/>
              </a:rPr>
              <a:t>Jack got ten crayons in the shop. He lost three. </a:t>
            </a:r>
          </a:p>
          <a:p>
            <a:endParaRPr lang="en-IE" sz="32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IE" sz="3200" dirty="0">
                <a:latin typeface="Comic Sans MS" panose="030F0702030302020204" pitchFamily="66" charset="0"/>
              </a:rPr>
              <a:t>How many does Jack have left?</a:t>
            </a:r>
          </a:p>
          <a:p>
            <a:endParaRPr lang="en-IE" dirty="0"/>
          </a:p>
        </p:txBody>
      </p:sp>
      <p:pic>
        <p:nvPicPr>
          <p:cNvPr id="1026" name="Picture 2" descr="Crayons Clipart">
            <a:extLst>
              <a:ext uri="{FF2B5EF4-FFF2-40B4-BE49-F238E27FC236}">
                <a16:creationId xmlns:a16="http://schemas.microsoft.com/office/drawing/2014/main" id="{783D0FD3-6027-4D0D-B4B3-CA1C9E673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036" y="1883228"/>
            <a:ext cx="5043487" cy="5089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1EA5D0-61E4-484D-B317-2284A7024373}"/>
              </a:ext>
            </a:extLst>
          </p:cNvPr>
          <p:cNvSpPr txBox="1"/>
          <p:nvPr/>
        </p:nvSpPr>
        <p:spPr>
          <a:xfrm>
            <a:off x="4267200" y="771525"/>
            <a:ext cx="2447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600" u="sng" dirty="0">
                <a:latin typeface="Comic Sans MS" panose="030F0702030302020204" pitchFamily="66" charset="0"/>
              </a:rPr>
              <a:t>Thursday</a:t>
            </a:r>
          </a:p>
        </p:txBody>
      </p:sp>
    </p:spTree>
    <p:extLst>
      <p:ext uri="{BB962C8B-B14F-4D97-AF65-F5344CB8AC3E}">
        <p14:creationId xmlns:p14="http://schemas.microsoft.com/office/powerpoint/2010/main" val="1999833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ow to Find Someone's Phone Number Online">
            <a:extLst>
              <a:ext uri="{FF2B5EF4-FFF2-40B4-BE49-F238E27FC236}">
                <a16:creationId xmlns:a16="http://schemas.microsoft.com/office/drawing/2014/main" id="{EC360C33-BBFC-480C-9BC4-D0D98756C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13" y="913304"/>
            <a:ext cx="6191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6A5956-F285-4C75-8BDE-2E6879956494}"/>
              </a:ext>
            </a:extLst>
          </p:cNvPr>
          <p:cNvSpPr txBox="1"/>
          <p:nvPr/>
        </p:nvSpPr>
        <p:spPr>
          <a:xfrm>
            <a:off x="975632" y="4246517"/>
            <a:ext cx="767851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>
                <a:latin typeface="Comic Sans MS" panose="030F0702030302020204" pitchFamily="66" charset="0"/>
              </a:rPr>
              <a:t>Write down the phone number of someone at home. </a:t>
            </a:r>
          </a:p>
          <a:p>
            <a:endParaRPr lang="en-IE" dirty="0"/>
          </a:p>
          <a:p>
            <a:endParaRPr lang="en-IE" sz="2000" dirty="0">
              <a:latin typeface="Comic Sans MS" panose="030F0702030302020204" pitchFamily="66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IE" sz="2000" dirty="0">
                <a:latin typeface="Comic Sans MS" panose="030F0702030302020204" pitchFamily="66" charset="0"/>
              </a:rPr>
              <a:t>Can you find two numbers to make 8?</a:t>
            </a:r>
          </a:p>
          <a:p>
            <a:pPr marL="457200" indent="-457200">
              <a:buFont typeface="+mj-lt"/>
              <a:buAutoNum type="arabicPeriod"/>
            </a:pPr>
            <a:r>
              <a:rPr lang="en-IE" sz="2000" dirty="0">
                <a:latin typeface="Comic Sans MS" panose="030F0702030302020204" pitchFamily="66" charset="0"/>
              </a:rPr>
              <a:t>Can you find two numbers that make 12?</a:t>
            </a:r>
          </a:p>
          <a:p>
            <a:pPr marL="457200" indent="-457200">
              <a:buFont typeface="+mj-lt"/>
              <a:buAutoNum type="arabicPeriod"/>
            </a:pPr>
            <a:r>
              <a:rPr lang="en-IE" sz="2000" dirty="0">
                <a:latin typeface="Comic Sans MS" panose="030F0702030302020204" pitchFamily="66" charset="0"/>
              </a:rPr>
              <a:t>Can you find two numbers that make 6?</a:t>
            </a:r>
          </a:p>
          <a:p>
            <a:pPr marL="457200" indent="-457200">
              <a:buFont typeface="+mj-lt"/>
              <a:buAutoNum type="arabicPeriod"/>
            </a:pPr>
            <a:r>
              <a:rPr lang="en-IE" sz="2000" dirty="0">
                <a:latin typeface="Comic Sans MS" panose="030F0702030302020204" pitchFamily="66" charset="0"/>
              </a:rPr>
              <a:t>Can you find two numbers that make 11?</a:t>
            </a:r>
          </a:p>
          <a:p>
            <a:pPr marL="457200" indent="-457200">
              <a:buFont typeface="+mj-lt"/>
              <a:buAutoNum type="arabicPeriod"/>
            </a:pPr>
            <a:r>
              <a:rPr lang="en-IE" sz="2000" dirty="0">
                <a:latin typeface="Comic Sans MS" panose="030F0702030302020204" pitchFamily="66" charset="0"/>
              </a:rPr>
              <a:t>Can you find three numbers that make 10?</a:t>
            </a:r>
          </a:p>
          <a:p>
            <a:endParaRPr lang="en-IE" sz="2000" dirty="0">
              <a:latin typeface="Comic Sans MS" panose="030F0702030302020204" pitchFamily="66" charset="0"/>
            </a:endParaRPr>
          </a:p>
          <a:p>
            <a:endParaRPr lang="en-I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B10A03-903E-4C4F-9062-74E76F7F5FC5}"/>
              </a:ext>
            </a:extLst>
          </p:cNvPr>
          <p:cNvSpPr txBox="1"/>
          <p:nvPr/>
        </p:nvSpPr>
        <p:spPr>
          <a:xfrm>
            <a:off x="7912553" y="1232807"/>
            <a:ext cx="314597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sz="2800" dirty="0"/>
          </a:p>
          <a:p>
            <a:endParaRPr lang="en-IE" sz="2800" dirty="0"/>
          </a:p>
          <a:p>
            <a:r>
              <a:rPr lang="en-IE" sz="2800" dirty="0"/>
              <a:t>2 + 5 = 7</a:t>
            </a:r>
          </a:p>
          <a:p>
            <a:endParaRPr lang="en-IE" sz="2800" dirty="0"/>
          </a:p>
          <a:p>
            <a:endParaRPr lang="en-IE" sz="2800" dirty="0"/>
          </a:p>
          <a:p>
            <a:endParaRPr lang="en-IE" sz="2800" dirty="0"/>
          </a:p>
          <a:p>
            <a:r>
              <a:rPr lang="en-IE" dirty="0"/>
              <a:t> 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88CA4D2-E2F1-4073-A984-A1F0E588406F}"/>
              </a:ext>
            </a:extLst>
          </p:cNvPr>
          <p:cNvCxnSpPr/>
          <p:nvPr/>
        </p:nvCxnSpPr>
        <p:spPr>
          <a:xfrm>
            <a:off x="2612571" y="1502229"/>
            <a:ext cx="5299982" cy="777019"/>
          </a:xfrm>
          <a:prstGeom prst="straightConnector1">
            <a:avLst/>
          </a:prstGeom>
          <a:ln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9529E2D-A24C-409C-8ACF-79600BEB9544}"/>
              </a:ext>
            </a:extLst>
          </p:cNvPr>
          <p:cNvCxnSpPr/>
          <p:nvPr/>
        </p:nvCxnSpPr>
        <p:spPr>
          <a:xfrm>
            <a:off x="3951514" y="1480457"/>
            <a:ext cx="4702629" cy="674914"/>
          </a:xfrm>
          <a:prstGeom prst="straightConnector1">
            <a:avLst/>
          </a:prstGeom>
          <a:ln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80E409F4-3866-4076-82CB-F289028488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5539" y="4703267"/>
            <a:ext cx="2566638" cy="203624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0DD6C97-14CF-413F-81EC-42F348F2DF65}"/>
              </a:ext>
            </a:extLst>
          </p:cNvPr>
          <p:cNvSpPr/>
          <p:nvPr/>
        </p:nvSpPr>
        <p:spPr>
          <a:xfrm>
            <a:off x="5314376" y="114425"/>
            <a:ext cx="15632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E" sz="3600" u="sng" dirty="0">
                <a:latin typeface="Comic Sans MS" panose="030F0702030302020204" pitchFamily="66" charset="0"/>
              </a:rPr>
              <a:t>Friday</a:t>
            </a:r>
          </a:p>
        </p:txBody>
      </p:sp>
    </p:spTree>
    <p:extLst>
      <p:ext uri="{BB962C8B-B14F-4D97-AF65-F5344CB8AC3E}">
        <p14:creationId xmlns:p14="http://schemas.microsoft.com/office/powerpoint/2010/main" val="1986758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6A20B89-4235-417D-813F-D3A9D000E2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515" y="522514"/>
            <a:ext cx="11081656" cy="643345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DD93255-909A-4E50-BAE3-0EFD99AFF078}"/>
              </a:ext>
            </a:extLst>
          </p:cNvPr>
          <p:cNvSpPr txBox="1"/>
          <p:nvPr/>
        </p:nvSpPr>
        <p:spPr>
          <a:xfrm>
            <a:off x="1273628" y="32658"/>
            <a:ext cx="899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600" dirty="0">
                <a:latin typeface="Comic Sans MS" panose="030F0702030302020204" pitchFamily="66" charset="0"/>
              </a:rPr>
              <a:t>Can you find the missing numbers?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094883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0EEDA-A393-4758-B2CC-4A50D7B72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23966-62CB-4D8E-8AC1-06EE22FF3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347662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IE" sz="4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IE" sz="4000" dirty="0">
                <a:latin typeface="Comic Sans MS" panose="030F0702030302020204" pitchFamily="66" charset="0"/>
              </a:rPr>
              <a:t>Mr. Morris bought 10 fidget spinners for the prize box. He gave 4 away.</a:t>
            </a:r>
          </a:p>
          <a:p>
            <a:pPr marL="0" indent="0">
              <a:buNone/>
            </a:pPr>
            <a:endParaRPr lang="en-IE" sz="4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IE" sz="4000" dirty="0">
                <a:latin typeface="Comic Sans MS" panose="030F0702030302020204" pitchFamily="66" charset="0"/>
              </a:rPr>
              <a:t>How many fidget spinners does Mr. Morris have left?</a:t>
            </a:r>
          </a:p>
          <a:p>
            <a:endParaRPr lang="en-I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E8FA36-19DD-4991-A5BF-272779C99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35" r="68781"/>
          <a:stretch>
            <a:fillRect/>
          </a:stretch>
        </p:blipFill>
        <p:spPr bwMode="auto">
          <a:xfrm>
            <a:off x="9302750" y="327025"/>
            <a:ext cx="1854200" cy="436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6FF363D-AAE7-4334-A4F7-C385DA317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825" y="4210050"/>
            <a:ext cx="2517775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B3B1818-C191-40E1-93FE-5EBEB148BE5C}"/>
              </a:ext>
            </a:extLst>
          </p:cNvPr>
          <p:cNvSpPr txBox="1"/>
          <p:nvPr/>
        </p:nvSpPr>
        <p:spPr>
          <a:xfrm>
            <a:off x="4638675" y="327025"/>
            <a:ext cx="2517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600" u="sng" dirty="0">
                <a:latin typeface="Comic Sans MS" panose="030F0702030302020204" pitchFamily="66" charset="0"/>
              </a:rPr>
              <a:t>Friday</a:t>
            </a:r>
          </a:p>
        </p:txBody>
      </p:sp>
    </p:spTree>
    <p:extLst>
      <p:ext uri="{BB962C8B-B14F-4D97-AF65-F5344CB8AC3E}">
        <p14:creationId xmlns:p14="http://schemas.microsoft.com/office/powerpoint/2010/main" val="318139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832ADA-F6BF-46FB-BCB3-2313A1583806}"/>
              </a:ext>
            </a:extLst>
          </p:cNvPr>
          <p:cNvSpPr txBox="1"/>
          <p:nvPr/>
        </p:nvSpPr>
        <p:spPr>
          <a:xfrm>
            <a:off x="1306286" y="870857"/>
            <a:ext cx="803365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600" u="sng" dirty="0">
                <a:latin typeface="Comic Sans MS" panose="030F0702030302020204" pitchFamily="66" charset="0"/>
              </a:rPr>
              <a:t>Extra practice </a:t>
            </a:r>
          </a:p>
          <a:p>
            <a:endParaRPr lang="en-IE" dirty="0"/>
          </a:p>
          <a:p>
            <a:r>
              <a:rPr lang="en-IE" sz="2400" u="sng" dirty="0">
                <a:hlinkClick r:id="rId2"/>
              </a:rPr>
              <a:t>https://www.factmonster.com/math/flashcards</a:t>
            </a:r>
            <a:endParaRPr lang="en-IE" sz="2400" dirty="0"/>
          </a:p>
          <a:p>
            <a:r>
              <a:rPr lang="en-IE" sz="2400" dirty="0">
                <a:latin typeface="Comic Sans MS" panose="030F0702030302020204" pitchFamily="66" charset="0"/>
              </a:rPr>
              <a:t>Here are some extra addition and subtraction sums for you and your child to do if you wish. Select level 1 to begin.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10FEDC-E302-493F-B990-EC9153D9EF97}"/>
              </a:ext>
            </a:extLst>
          </p:cNvPr>
          <p:cNvSpPr txBox="1"/>
          <p:nvPr/>
        </p:nvSpPr>
        <p:spPr>
          <a:xfrm>
            <a:off x="1306286" y="3944933"/>
            <a:ext cx="785948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dirty="0">
                <a:latin typeface="Comic Sans MS" panose="030F0702030302020204" pitchFamily="66" charset="0"/>
              </a:rPr>
              <a:t>You have completed this weeks work!</a:t>
            </a:r>
          </a:p>
          <a:p>
            <a:endParaRPr lang="en-IE" dirty="0"/>
          </a:p>
          <a:p>
            <a:endParaRPr lang="en-IE" dirty="0"/>
          </a:p>
          <a:p>
            <a:pPr algn="ctr"/>
            <a:r>
              <a:rPr lang="en-IE" sz="36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WELL DONE!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3936F5-DB40-476D-95B9-0449C1F21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016" y="3979907"/>
            <a:ext cx="3426939" cy="2878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0494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119F7-F1D8-4E97-AE64-5072A7FA0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4189" y="-384346"/>
            <a:ext cx="8534400" cy="1507067"/>
          </a:xfrm>
        </p:spPr>
        <p:txBody>
          <a:bodyPr/>
          <a:lstStyle/>
          <a:p>
            <a:pPr algn="ctr"/>
            <a:r>
              <a:rPr lang="en-IE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Warm up Activities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FF523DD5-017C-41F6-BE5E-09AFD3A0AA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6947018"/>
              </p:ext>
            </p:extLst>
          </p:nvPr>
        </p:nvGraphicFramePr>
        <p:xfrm>
          <a:off x="422657" y="801801"/>
          <a:ext cx="11610974" cy="5535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9138">
                  <a:extLst>
                    <a:ext uri="{9D8B030D-6E8A-4147-A177-3AD203B41FA5}">
                      <a16:colId xmlns:a16="http://schemas.microsoft.com/office/drawing/2014/main" val="1680141600"/>
                    </a:ext>
                  </a:extLst>
                </a:gridCol>
                <a:gridCol w="2372959">
                  <a:extLst>
                    <a:ext uri="{9D8B030D-6E8A-4147-A177-3AD203B41FA5}">
                      <a16:colId xmlns:a16="http://schemas.microsoft.com/office/drawing/2014/main" val="2828739145"/>
                    </a:ext>
                  </a:extLst>
                </a:gridCol>
                <a:gridCol w="2297568">
                  <a:extLst>
                    <a:ext uri="{9D8B030D-6E8A-4147-A177-3AD203B41FA5}">
                      <a16:colId xmlns:a16="http://schemas.microsoft.com/office/drawing/2014/main" val="3635291029"/>
                    </a:ext>
                  </a:extLst>
                </a:gridCol>
                <a:gridCol w="2448350">
                  <a:extLst>
                    <a:ext uri="{9D8B030D-6E8A-4147-A177-3AD203B41FA5}">
                      <a16:colId xmlns:a16="http://schemas.microsoft.com/office/drawing/2014/main" val="594509330"/>
                    </a:ext>
                  </a:extLst>
                </a:gridCol>
                <a:gridCol w="2372959">
                  <a:extLst>
                    <a:ext uri="{9D8B030D-6E8A-4147-A177-3AD203B41FA5}">
                      <a16:colId xmlns:a16="http://schemas.microsoft.com/office/drawing/2014/main" val="2355566551"/>
                    </a:ext>
                  </a:extLst>
                </a:gridCol>
              </a:tblGrid>
              <a:tr h="482195">
                <a:tc>
                  <a:txBody>
                    <a:bodyPr/>
                    <a:lstStyle/>
                    <a:p>
                      <a:pPr algn="ctr"/>
                      <a:r>
                        <a:rPr lang="en-IE" dirty="0"/>
                        <a:t>Monday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/>
                        <a:t>Tuesday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/>
                        <a:t>Wednesday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/>
                        <a:t>Thursday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/>
                        <a:t>Friday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9180126"/>
                  </a:ext>
                </a:extLst>
              </a:tr>
              <a:tr h="5053075">
                <a:tc>
                  <a:txBody>
                    <a:bodyPr/>
                    <a:lstStyle/>
                    <a:p>
                      <a:r>
                        <a:rPr lang="en-IE" sz="2000" dirty="0">
                          <a:latin typeface="Comic Sans MS" panose="030F0702030302020204" pitchFamily="66" charset="0"/>
                        </a:rPr>
                        <a:t>Counting in 2s – 2,4,6 … 20</a:t>
                      </a:r>
                    </a:p>
                    <a:p>
                      <a:endParaRPr lang="en-IE" dirty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IE" dirty="0">
                          <a:hlinkClick r:id="rId2"/>
                        </a:rPr>
                        <a:t>https://www.youtube.com/watch?v=GvTcpfSnOMQ</a:t>
                      </a:r>
                      <a:endParaRPr lang="en-IE" dirty="0">
                        <a:latin typeface="Comic Sans MS" panose="030F0702030302020204" pitchFamily="66" charset="0"/>
                      </a:endParaRPr>
                    </a:p>
                    <a:p>
                      <a:endParaRPr lang="en-IE" dirty="0">
                        <a:latin typeface="Comic Sans MS" panose="030F0702030302020204" pitchFamily="66" charset="0"/>
                      </a:endParaRPr>
                    </a:p>
                    <a:p>
                      <a:endParaRPr lang="en-IE" sz="2000" dirty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IE" sz="2000" dirty="0">
                          <a:latin typeface="Comic Sans MS" panose="030F0702030302020204" pitchFamily="66" charset="0"/>
                        </a:rPr>
                        <a:t>What time is it?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000" dirty="0">
                          <a:latin typeface="Comic Sans MS" panose="030F0702030302020204" pitchFamily="66" charset="0"/>
                        </a:rPr>
                        <a:t>Count from 18 – 33</a:t>
                      </a:r>
                    </a:p>
                    <a:p>
                      <a:endParaRPr lang="en-IE" sz="2000" dirty="0">
                        <a:latin typeface="Comic Sans MS" panose="030F0702030302020204" pitchFamily="66" charset="0"/>
                      </a:endParaRPr>
                    </a:p>
                    <a:p>
                      <a:endParaRPr lang="en-IE" sz="2000" dirty="0">
                        <a:latin typeface="Comic Sans MS" panose="030F0702030302020204" pitchFamily="66" charset="0"/>
                      </a:endParaRPr>
                    </a:p>
                    <a:p>
                      <a:endParaRPr lang="en-IE" sz="2000" dirty="0">
                        <a:latin typeface="Comic Sans MS" panose="030F0702030302020204" pitchFamily="66" charset="0"/>
                      </a:endParaRPr>
                    </a:p>
                    <a:p>
                      <a:endParaRPr lang="en-IE" sz="2000" dirty="0">
                        <a:latin typeface="Comic Sans MS" panose="030F0702030302020204" pitchFamily="66" charset="0"/>
                      </a:endParaRPr>
                    </a:p>
                    <a:p>
                      <a:endParaRPr lang="en-IE" sz="2000" dirty="0">
                        <a:latin typeface="Comic Sans MS" panose="030F0702030302020204" pitchFamily="66" charset="0"/>
                      </a:endParaRPr>
                    </a:p>
                    <a:p>
                      <a:endParaRPr lang="en-IE" sz="2000" dirty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IE" sz="2000" dirty="0">
                          <a:latin typeface="Comic Sans MS" panose="030F0702030302020204" pitchFamily="66" charset="0"/>
                        </a:rPr>
                        <a:t>Today is </a:t>
                      </a:r>
                      <a:r>
                        <a:rPr lang="en-IE" sz="2000" b="1" dirty="0">
                          <a:latin typeface="Comic Sans MS" panose="030F0702030302020204" pitchFamily="66" charset="0"/>
                        </a:rPr>
                        <a:t>Tuesday.</a:t>
                      </a:r>
                      <a:r>
                        <a:rPr lang="en-IE" sz="2000" dirty="0">
                          <a:latin typeface="Comic Sans MS" panose="030F0702030302020204" pitchFamily="66" charset="0"/>
                        </a:rPr>
                        <a:t> </a:t>
                      </a:r>
                    </a:p>
                    <a:p>
                      <a:r>
                        <a:rPr lang="en-IE" sz="2000" dirty="0">
                          <a:latin typeface="Comic Sans MS" panose="030F0702030302020204" pitchFamily="66" charset="0"/>
                        </a:rPr>
                        <a:t>What day will it be tomorrow?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000" dirty="0">
                          <a:latin typeface="Comic Sans MS" panose="030F0702030302020204" pitchFamily="66" charset="0"/>
                        </a:rPr>
                        <a:t>Counting in 5s – 5,10,15 … 50</a:t>
                      </a:r>
                    </a:p>
                    <a:p>
                      <a:endParaRPr lang="en-IE" dirty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IE" dirty="0">
                          <a:hlinkClick r:id="rId3"/>
                        </a:rPr>
                        <a:t>https://www.youtube.com/watch?v=EemjeA2Djjw</a:t>
                      </a:r>
                      <a:endParaRPr lang="en-IE" dirty="0">
                        <a:latin typeface="Comic Sans MS" panose="030F0702030302020204" pitchFamily="66" charset="0"/>
                      </a:endParaRPr>
                    </a:p>
                    <a:p>
                      <a:endParaRPr lang="en-IE" dirty="0">
                        <a:latin typeface="Comic Sans MS" panose="030F0702030302020204" pitchFamily="66" charset="0"/>
                      </a:endParaRPr>
                    </a:p>
                    <a:p>
                      <a:endParaRPr lang="en-IE" dirty="0">
                        <a:latin typeface="Comic Sans MS" panose="030F0702030302020204" pitchFamily="66" charset="0"/>
                      </a:endParaRPr>
                    </a:p>
                    <a:p>
                      <a:endParaRPr lang="en-IE" dirty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IE" sz="2000" dirty="0">
                          <a:latin typeface="Comic Sans MS" panose="030F0702030302020204" pitchFamily="66" charset="0"/>
                        </a:rPr>
                        <a:t>What time is it?</a:t>
                      </a:r>
                    </a:p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000" dirty="0">
                          <a:latin typeface="Comic Sans MS" panose="030F0702030302020204" pitchFamily="66" charset="0"/>
                        </a:rPr>
                        <a:t>Count from 28 – 16</a:t>
                      </a:r>
                    </a:p>
                    <a:p>
                      <a:endParaRPr lang="en-IE" dirty="0">
                        <a:latin typeface="Comic Sans MS" panose="030F0702030302020204" pitchFamily="66" charset="0"/>
                      </a:endParaRPr>
                    </a:p>
                    <a:p>
                      <a:endParaRPr lang="en-IE" dirty="0">
                        <a:latin typeface="Comic Sans MS" panose="030F0702030302020204" pitchFamily="66" charset="0"/>
                      </a:endParaRPr>
                    </a:p>
                    <a:p>
                      <a:endParaRPr lang="en-IE" dirty="0">
                        <a:latin typeface="Comic Sans MS" panose="030F0702030302020204" pitchFamily="66" charset="0"/>
                      </a:endParaRPr>
                    </a:p>
                    <a:p>
                      <a:endParaRPr lang="en-IE" dirty="0">
                        <a:latin typeface="Comic Sans MS" panose="030F0702030302020204" pitchFamily="66" charset="0"/>
                      </a:endParaRPr>
                    </a:p>
                    <a:p>
                      <a:endParaRPr lang="en-IE" dirty="0">
                        <a:latin typeface="Comic Sans MS" panose="030F0702030302020204" pitchFamily="66" charset="0"/>
                      </a:endParaRPr>
                    </a:p>
                    <a:p>
                      <a:endParaRPr lang="en-IE" dirty="0">
                        <a:latin typeface="Comic Sans MS" panose="030F0702030302020204" pitchFamily="66" charset="0"/>
                      </a:endParaRPr>
                    </a:p>
                    <a:p>
                      <a:endParaRPr lang="en-IE" dirty="0">
                        <a:latin typeface="Comic Sans MS" panose="030F0702030302020204" pitchFamily="66" charset="0"/>
                      </a:endParaRPr>
                    </a:p>
                    <a:p>
                      <a:endParaRPr lang="en-IE" sz="2000" dirty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IE" sz="2000" dirty="0">
                          <a:latin typeface="Comic Sans MS" panose="030F0702030302020204" pitchFamily="66" charset="0"/>
                        </a:rPr>
                        <a:t>What time is it?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000" dirty="0">
                          <a:latin typeface="Comic Sans MS" panose="030F0702030302020204" pitchFamily="66" charset="0"/>
                        </a:rPr>
                        <a:t>Counting in 10s – 10, 20, … 100</a:t>
                      </a:r>
                    </a:p>
                    <a:p>
                      <a:endParaRPr lang="en-IE" dirty="0">
                        <a:hlinkClick r:id="rId4"/>
                      </a:endParaRPr>
                    </a:p>
                    <a:p>
                      <a:r>
                        <a:rPr lang="en-IE" dirty="0">
                          <a:hlinkClick r:id="rId4"/>
                        </a:rPr>
                        <a:t>https://www.youtube.com/watch?v=Ftati8iGQcs&amp;list=PLM95cb_Szq3am4n6jJw127QbBlDivZgIc</a:t>
                      </a:r>
                      <a:endParaRPr lang="en-IE" dirty="0"/>
                    </a:p>
                    <a:p>
                      <a:endParaRPr lang="en-IE" sz="2000" dirty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IE" sz="2000" dirty="0">
                          <a:latin typeface="Comic Sans MS" panose="030F0702030302020204" pitchFamily="66" charset="0"/>
                        </a:rPr>
                        <a:t>Today is </a:t>
                      </a:r>
                      <a:r>
                        <a:rPr lang="en-IE" sz="2000" b="1" dirty="0">
                          <a:latin typeface="Comic Sans MS" panose="030F0702030302020204" pitchFamily="66" charset="0"/>
                        </a:rPr>
                        <a:t>Friday</a:t>
                      </a:r>
                      <a:r>
                        <a:rPr lang="en-IE" sz="2000" dirty="0">
                          <a:latin typeface="Comic Sans MS" panose="030F0702030302020204" pitchFamily="66" charset="0"/>
                        </a:rPr>
                        <a:t>. What day was it yesterday?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1836715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3541431A-ABD7-4FAB-AB6B-AF3FD31D63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400" y="4485887"/>
            <a:ext cx="1620837" cy="18511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928C7DB-CE01-40C7-AD6C-481C100403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0971" y="4445300"/>
            <a:ext cx="1770058" cy="18917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B03A5C8-DE88-4332-965B-3616E2E82C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35639" y="4364031"/>
            <a:ext cx="1620837" cy="189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480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BE81A-5A47-4833-A778-0044711EE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2238" y="323850"/>
            <a:ext cx="8534400" cy="1507067"/>
          </a:xfrm>
        </p:spPr>
        <p:txBody>
          <a:bodyPr/>
          <a:lstStyle/>
          <a:p>
            <a:r>
              <a:rPr lang="en-IE" dirty="0"/>
              <a:t>                 Warm up </a:t>
            </a:r>
            <a:r>
              <a:rPr lang="en-IE" dirty="0" err="1"/>
              <a:t>gAMES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FA2AF-79EC-46C1-A462-738660FB2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0363" y="1685925"/>
            <a:ext cx="8534400" cy="1743075"/>
          </a:xfrm>
        </p:spPr>
        <p:txBody>
          <a:bodyPr>
            <a:normAutofit/>
          </a:bodyPr>
          <a:lstStyle/>
          <a:p>
            <a:endParaRPr lang="en-IE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30ADE12-6307-4F07-A921-35E74E639594}"/>
              </a:ext>
            </a:extLst>
          </p:cNvPr>
          <p:cNvGrpSpPr/>
          <p:nvPr/>
        </p:nvGrpSpPr>
        <p:grpSpPr>
          <a:xfrm>
            <a:off x="624696" y="1492857"/>
            <a:ext cx="10942608" cy="1394715"/>
            <a:chOff x="-100522" y="2368298"/>
            <a:chExt cx="10942608" cy="102960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B068CFE0-9292-4F8C-95A0-4864BE10A038}"/>
                </a:ext>
              </a:extLst>
            </p:cNvPr>
            <p:cNvSpPr/>
            <p:nvPr/>
          </p:nvSpPr>
          <p:spPr>
            <a:xfrm>
              <a:off x="-100522" y="2368298"/>
              <a:ext cx="10754234" cy="10296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ctangle: Rounded Corners 4">
              <a:extLst>
                <a:ext uri="{FF2B5EF4-FFF2-40B4-BE49-F238E27FC236}">
                  <a16:creationId xmlns:a16="http://schemas.microsoft.com/office/drawing/2014/main" id="{F46AC15C-7058-4724-B010-AFB3AACBD1D3}"/>
                </a:ext>
              </a:extLst>
            </p:cNvPr>
            <p:cNvSpPr txBox="1"/>
            <p:nvPr/>
          </p:nvSpPr>
          <p:spPr>
            <a:xfrm>
              <a:off x="326486" y="2368298"/>
              <a:ext cx="10515600" cy="9290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endParaRPr lang="en-IE" sz="2000" dirty="0"/>
            </a:p>
            <a:p>
              <a:r>
                <a:rPr lang="en-IE" sz="2000" u="sng" dirty="0">
                  <a:hlinkClick r:id="rId2"/>
                </a:rPr>
                <a:t>https://mathsframe.co.uk/en/resources/resource/117/telling-the-time-in-words</a:t>
              </a:r>
              <a:endParaRPr lang="en-IE" sz="2000" dirty="0"/>
            </a:p>
            <a:p>
              <a:r>
                <a:rPr lang="en-IE" sz="2000" dirty="0">
                  <a:latin typeface="Comic Sans MS" panose="030F0702030302020204" pitchFamily="66" charset="0"/>
                </a:rPr>
                <a:t>This game is based on time. Try level 1 (read the time to one hour) first and then level 2. An untimed game would be best to begin with. </a:t>
              </a:r>
            </a:p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000" kern="12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FBAE3C9-8660-4DFB-BCAE-02456AA6CFDB}"/>
              </a:ext>
            </a:extLst>
          </p:cNvPr>
          <p:cNvGrpSpPr/>
          <p:nvPr/>
        </p:nvGrpSpPr>
        <p:grpSpPr>
          <a:xfrm>
            <a:off x="587105" y="3289629"/>
            <a:ext cx="10791825" cy="1029600"/>
            <a:chOff x="0" y="2368298"/>
            <a:chExt cx="10515600" cy="1029600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A4EACC8D-30B8-4C51-89F9-8EDBAC404DAB}"/>
                </a:ext>
              </a:extLst>
            </p:cNvPr>
            <p:cNvSpPr/>
            <p:nvPr/>
          </p:nvSpPr>
          <p:spPr>
            <a:xfrm>
              <a:off x="0" y="2368298"/>
              <a:ext cx="10515600" cy="1029600"/>
            </a:xfrm>
            <a:prstGeom prst="roundRect">
              <a:avLst/>
            </a:prstGeom>
            <a:solidFill>
              <a:srgbClr val="FFC000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</p:sp>
        <p:sp>
          <p:nvSpPr>
            <p:cNvPr id="15" name="Rectangle: Rounded Corners 4">
              <a:extLst>
                <a:ext uri="{FF2B5EF4-FFF2-40B4-BE49-F238E27FC236}">
                  <a16:creationId xmlns:a16="http://schemas.microsoft.com/office/drawing/2014/main" id="{3EF25D64-0F6F-4AA8-95E1-5A4D1265FD38}"/>
                </a:ext>
              </a:extLst>
            </p:cNvPr>
            <p:cNvSpPr txBox="1"/>
            <p:nvPr/>
          </p:nvSpPr>
          <p:spPr>
            <a:xfrm>
              <a:off x="50261" y="2418559"/>
              <a:ext cx="10415078" cy="92907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E" sz="2000" dirty="0">
                  <a:hlinkClick r:id="rId3"/>
                </a:rPr>
                <a:t>https://mathsframe.co.uk/en/resources/resource/549/Addition-Mini-Maths-Golf</a:t>
              </a:r>
              <a:endParaRPr kumimoji="0" lang="en-IE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E" sz="2000" dirty="0">
                  <a:solidFill>
                    <a:sysClr val="window" lastClr="FFFFFF"/>
                  </a:solidFill>
                  <a:latin typeface="Comic Sans MS" panose="030F0702030302020204" pitchFamily="66" charset="0"/>
                </a:rPr>
                <a:t>This is an addition game. Begin with adding numbers up to 10 and then 20 or click Year 1.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82415A9-90A4-4A66-8725-417B51DC8FED}"/>
              </a:ext>
            </a:extLst>
          </p:cNvPr>
          <p:cNvGrpSpPr/>
          <p:nvPr/>
        </p:nvGrpSpPr>
        <p:grpSpPr>
          <a:xfrm>
            <a:off x="622015" y="4850343"/>
            <a:ext cx="10722003" cy="1029600"/>
            <a:chOff x="0" y="3649396"/>
            <a:chExt cx="10515600" cy="1029600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D107F331-F91B-4919-9753-40DD55A529FA}"/>
                </a:ext>
              </a:extLst>
            </p:cNvPr>
            <p:cNvSpPr/>
            <p:nvPr/>
          </p:nvSpPr>
          <p:spPr>
            <a:xfrm>
              <a:off x="0" y="3649396"/>
              <a:ext cx="10515600" cy="10296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ectangle: Rounded Corners 4">
              <a:extLst>
                <a:ext uri="{FF2B5EF4-FFF2-40B4-BE49-F238E27FC236}">
                  <a16:creationId xmlns:a16="http://schemas.microsoft.com/office/drawing/2014/main" id="{028F8301-4EC7-40FE-9487-87BB2FDE31AA}"/>
                </a:ext>
              </a:extLst>
            </p:cNvPr>
            <p:cNvSpPr txBox="1"/>
            <p:nvPr/>
          </p:nvSpPr>
          <p:spPr>
            <a:xfrm>
              <a:off x="50261" y="3699657"/>
              <a:ext cx="10415078" cy="9290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E" dirty="0">
                  <a:hlinkClick r:id="rId4"/>
                </a:rPr>
                <a:t>https://www.topmarks.co.uk/maths-games/hit-the-button</a:t>
              </a:r>
              <a:endParaRPr lang="en-IE" dirty="0"/>
            </a:p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E" sz="2000" dirty="0">
                  <a:latin typeface="Comic Sans MS" panose="030F0702030302020204" pitchFamily="66" charset="0"/>
                </a:rPr>
                <a:t>Begin with addition within 20. Children could also try subtraction (take away) within 20 if they wish</a:t>
              </a:r>
              <a:r>
                <a:rPr lang="en-IE" dirty="0">
                  <a:latin typeface="Comic Sans MS" panose="030F0702030302020204" pitchFamily="66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2345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18416-9D77-4D58-8DAF-66605B848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A298566-32E5-46D3-BC99-991395673F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900" y="1547104"/>
            <a:ext cx="11506199" cy="520612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68228EE-8505-4395-96D8-B07671928A68}"/>
              </a:ext>
            </a:extLst>
          </p:cNvPr>
          <p:cNvSpPr txBox="1"/>
          <p:nvPr/>
        </p:nvSpPr>
        <p:spPr>
          <a:xfrm>
            <a:off x="4818490" y="254442"/>
            <a:ext cx="2425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600" u="sng" dirty="0">
                <a:latin typeface="Comic Sans MS" panose="030F0702030302020204" pitchFamily="66" charset="0"/>
              </a:rPr>
              <a:t>Monday</a:t>
            </a:r>
            <a:r>
              <a:rPr lang="en-IE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B16331-2B12-47A5-8CA1-E42F9D618DE8}"/>
              </a:ext>
            </a:extLst>
          </p:cNvPr>
          <p:cNvSpPr txBox="1"/>
          <p:nvPr/>
        </p:nvSpPr>
        <p:spPr>
          <a:xfrm>
            <a:off x="2214438" y="900773"/>
            <a:ext cx="7633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Find the two numbers in each bubble that add to make 17. Example: 15+2 = 17 </a:t>
            </a:r>
          </a:p>
        </p:txBody>
      </p:sp>
    </p:spTree>
    <p:extLst>
      <p:ext uri="{BB962C8B-B14F-4D97-AF65-F5344CB8AC3E}">
        <p14:creationId xmlns:p14="http://schemas.microsoft.com/office/powerpoint/2010/main" val="3985207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3BDF2-1410-46FA-B386-7A6D3D6ED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6646D1-CA00-4091-A39A-C64123133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987" y="685800"/>
            <a:ext cx="9983788" cy="4038600"/>
          </a:xfrm>
        </p:spPr>
        <p:txBody>
          <a:bodyPr/>
          <a:lstStyle/>
          <a:p>
            <a:pPr marL="0" indent="0">
              <a:buNone/>
            </a:pPr>
            <a:endParaRPr lang="en-IE" sz="32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IE" sz="3200" dirty="0">
                <a:latin typeface="Comic Sans MS" panose="030F0702030302020204" pitchFamily="66" charset="0"/>
              </a:rPr>
              <a:t>Ben made ten cookies for the bake sale. Layla made six. </a:t>
            </a:r>
          </a:p>
          <a:p>
            <a:pPr marL="0" indent="0">
              <a:buNone/>
            </a:pPr>
            <a:endParaRPr lang="en-IE" sz="32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IE" sz="3200" dirty="0">
                <a:latin typeface="Comic Sans MS" panose="030F0702030302020204" pitchFamily="66" charset="0"/>
              </a:rPr>
              <a:t>How many cookies did they make </a:t>
            </a:r>
          </a:p>
          <a:p>
            <a:pPr marL="0" indent="0">
              <a:buNone/>
            </a:pPr>
            <a:r>
              <a:rPr lang="en-IE" sz="3200" dirty="0">
                <a:latin typeface="Comic Sans MS" panose="030F0702030302020204" pitchFamily="66" charset="0"/>
              </a:rPr>
              <a:t>altogether?</a:t>
            </a:r>
          </a:p>
          <a:p>
            <a:endParaRPr lang="en-IE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92BA57-5DDF-4DFE-AE34-C32F0732CD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1868" y="2553851"/>
            <a:ext cx="3895682" cy="43041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E947F5D-6849-4F94-9029-D90CDE500160}"/>
              </a:ext>
            </a:extLst>
          </p:cNvPr>
          <p:cNvSpPr txBox="1"/>
          <p:nvPr/>
        </p:nvSpPr>
        <p:spPr>
          <a:xfrm>
            <a:off x="4010025" y="589692"/>
            <a:ext cx="3895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600" u="sng" dirty="0">
                <a:latin typeface="Comic Sans MS" panose="030F0702030302020204" pitchFamily="66" charset="0"/>
              </a:rPr>
              <a:t>Monday</a:t>
            </a:r>
          </a:p>
        </p:txBody>
      </p:sp>
    </p:spTree>
    <p:extLst>
      <p:ext uri="{BB962C8B-B14F-4D97-AF65-F5344CB8AC3E}">
        <p14:creationId xmlns:p14="http://schemas.microsoft.com/office/powerpoint/2010/main" val="27907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F29CB-C11A-4407-A537-40647B1D7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6B9F40F-5DB0-450A-AB4B-E07C5ED5DF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1600" y="1567279"/>
            <a:ext cx="8534400" cy="3101294"/>
          </a:xfrm>
        </p:spPr>
        <p:txBody>
          <a:bodyPr/>
          <a:lstStyle/>
          <a:p>
            <a:endParaRPr lang="en-IE" dirty="0"/>
          </a:p>
        </p:txBody>
      </p:sp>
      <p:pic>
        <p:nvPicPr>
          <p:cNvPr id="6163" name="Picture 19">
            <a:extLst>
              <a:ext uri="{FF2B5EF4-FFF2-40B4-BE49-F238E27FC236}">
                <a16:creationId xmlns:a16="http://schemas.microsoft.com/office/drawing/2014/main" id="{27D7F12A-2625-4B25-A506-095523993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85" y="91465"/>
            <a:ext cx="10618001" cy="605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7AC8E3-E7EA-4FC6-98A8-325226072D3E}"/>
              </a:ext>
            </a:extLst>
          </p:cNvPr>
          <p:cNvSpPr txBox="1"/>
          <p:nvPr/>
        </p:nvSpPr>
        <p:spPr>
          <a:xfrm>
            <a:off x="3800723" y="230588"/>
            <a:ext cx="2822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600" u="sng" dirty="0">
                <a:latin typeface="Comic Sans MS" panose="030F0702030302020204" pitchFamily="66" charset="0"/>
              </a:rPr>
              <a:t>Tuesday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2CD025-108A-481E-AA7C-EA7B7BB4E7C0}"/>
              </a:ext>
            </a:extLst>
          </p:cNvPr>
          <p:cNvSpPr txBox="1"/>
          <p:nvPr/>
        </p:nvSpPr>
        <p:spPr>
          <a:xfrm>
            <a:off x="1480458" y="6144387"/>
            <a:ext cx="9058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600" dirty="0">
                <a:latin typeface="Comic Sans MS" panose="030F0702030302020204" pitchFamily="66" charset="0"/>
              </a:rPr>
              <a:t>Can you solve these take away sums?</a:t>
            </a:r>
          </a:p>
        </p:txBody>
      </p:sp>
    </p:spTree>
    <p:extLst>
      <p:ext uri="{BB962C8B-B14F-4D97-AF65-F5344CB8AC3E}">
        <p14:creationId xmlns:p14="http://schemas.microsoft.com/office/powerpoint/2010/main" val="2862974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648A0-0E73-4266-A39F-33685D76F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DE1445-9285-41B6-9F0A-7B24BE610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9533" y="1724025"/>
            <a:ext cx="10600079" cy="3615267"/>
          </a:xfrm>
        </p:spPr>
        <p:txBody>
          <a:bodyPr/>
          <a:lstStyle/>
          <a:p>
            <a:endParaRPr lang="en-IE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EA7CA98-85C4-443B-9D24-7BE754052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-141287"/>
            <a:ext cx="11087100" cy="75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101ECE-6654-4D52-B89A-6FE3174F1BB7}"/>
              </a:ext>
            </a:extLst>
          </p:cNvPr>
          <p:cNvSpPr txBox="1"/>
          <p:nvPr/>
        </p:nvSpPr>
        <p:spPr>
          <a:xfrm>
            <a:off x="4463143" y="326571"/>
            <a:ext cx="2035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600" u="sng" dirty="0">
                <a:latin typeface="Comic Sans MS" panose="030F0702030302020204" pitchFamily="66" charset="0"/>
              </a:rPr>
              <a:t>Tuesday</a:t>
            </a:r>
          </a:p>
        </p:txBody>
      </p:sp>
    </p:spTree>
    <p:extLst>
      <p:ext uri="{BB962C8B-B14F-4D97-AF65-F5344CB8AC3E}">
        <p14:creationId xmlns:p14="http://schemas.microsoft.com/office/powerpoint/2010/main" val="2931580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2E032-5421-4D89-8DC6-133C4ABE1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AA3EB-5048-41E6-A1E7-B6615DAB4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1"/>
            <a:ext cx="8534400" cy="305752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IE" sz="36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IE" sz="36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IE" sz="3600" dirty="0">
                <a:latin typeface="Comic Sans MS" panose="030F0702030302020204" pitchFamily="66" charset="0"/>
              </a:rPr>
              <a:t>There was 5 birds sitting on a tree. 2 birds fly away. </a:t>
            </a:r>
          </a:p>
          <a:p>
            <a:pPr marL="0" indent="0">
              <a:buNone/>
            </a:pPr>
            <a:endParaRPr lang="en-IE" sz="36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IE" sz="3600" dirty="0">
                <a:latin typeface="Comic Sans MS" panose="030F0702030302020204" pitchFamily="66" charset="0"/>
              </a:rPr>
              <a:t>How many birds are left</a:t>
            </a:r>
            <a:r>
              <a:rPr lang="en-IE" sz="2800" dirty="0">
                <a:latin typeface="Comic Sans MS" panose="030F0702030302020204" pitchFamily="66" charset="0"/>
              </a:rPr>
              <a:t>?</a:t>
            </a:r>
          </a:p>
          <a:p>
            <a:endParaRPr lang="en-IE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8EEE8C-C7E1-44E7-A731-14D6FCA18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1"/>
          <a:stretch>
            <a:fillRect/>
          </a:stretch>
        </p:blipFill>
        <p:spPr bwMode="auto">
          <a:xfrm>
            <a:off x="6019800" y="2438928"/>
            <a:ext cx="4219574" cy="4419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84B42D7-F2F5-43FA-972B-274EFDB1D64A}"/>
              </a:ext>
            </a:extLst>
          </p:cNvPr>
          <p:cNvSpPr txBox="1"/>
          <p:nvPr/>
        </p:nvSpPr>
        <p:spPr>
          <a:xfrm>
            <a:off x="4033838" y="503961"/>
            <a:ext cx="3971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600" u="sng" dirty="0">
                <a:latin typeface="Comic Sans MS" panose="030F0702030302020204" pitchFamily="66" charset="0"/>
              </a:rPr>
              <a:t>Tuesday</a:t>
            </a:r>
          </a:p>
        </p:txBody>
      </p:sp>
    </p:spTree>
    <p:extLst>
      <p:ext uri="{BB962C8B-B14F-4D97-AF65-F5344CB8AC3E}">
        <p14:creationId xmlns:p14="http://schemas.microsoft.com/office/powerpoint/2010/main" val="256231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EF74FD-0E9E-4B7A-9AB0-A00C8BC980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851" y="676275"/>
            <a:ext cx="8991599" cy="6019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B0F07D-F2A2-465E-80BA-384265BF6CE1}"/>
              </a:ext>
            </a:extLst>
          </p:cNvPr>
          <p:cNvSpPr txBox="1"/>
          <p:nvPr/>
        </p:nvSpPr>
        <p:spPr>
          <a:xfrm>
            <a:off x="4352924" y="29944"/>
            <a:ext cx="3400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600" u="sng" dirty="0">
                <a:latin typeface="Comic Sans MS" panose="030F0702030302020204" pitchFamily="66" charset="0"/>
              </a:rPr>
              <a:t>Wednesday</a:t>
            </a:r>
          </a:p>
        </p:txBody>
      </p:sp>
    </p:spTree>
    <p:extLst>
      <p:ext uri="{BB962C8B-B14F-4D97-AF65-F5344CB8AC3E}">
        <p14:creationId xmlns:p14="http://schemas.microsoft.com/office/powerpoint/2010/main" val="2515820808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584</Words>
  <Application>Microsoft Office PowerPoint</Application>
  <PresentationFormat>Widescreen</PresentationFormat>
  <Paragraphs>130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Century Gothic</vt:lpstr>
      <vt:lpstr>Comic Sans MS</vt:lpstr>
      <vt:lpstr>Wingdings 3</vt:lpstr>
      <vt:lpstr>Slice</vt:lpstr>
      <vt:lpstr>Sacred Heart JNS</vt:lpstr>
      <vt:lpstr>Warm up Activities</vt:lpstr>
      <vt:lpstr>                 Warm up gAMES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Sacred Heart JNS</dc:title>
  <dc:creator>Aoife Loughnane</dc:creator>
  <cp:lastModifiedBy>Aoife Loughnane</cp:lastModifiedBy>
  <cp:revision>47</cp:revision>
  <dcterms:created xsi:type="dcterms:W3CDTF">2020-04-02T13:31:38Z</dcterms:created>
  <dcterms:modified xsi:type="dcterms:W3CDTF">2020-04-06T15:17:33Z</dcterms:modified>
</cp:coreProperties>
</file>