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79" r:id="rId2"/>
    <p:sldId id="257" r:id="rId3"/>
    <p:sldId id="258" r:id="rId4"/>
    <p:sldId id="259" r:id="rId5"/>
    <p:sldId id="261" r:id="rId6"/>
    <p:sldId id="262" r:id="rId7"/>
    <p:sldId id="271" r:id="rId8"/>
    <p:sldId id="280" r:id="rId9"/>
    <p:sldId id="278" r:id="rId10"/>
    <p:sldId id="270" r:id="rId11"/>
    <p:sldId id="267" r:id="rId12"/>
    <p:sldId id="268" r:id="rId13"/>
    <p:sldId id="281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37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9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357BB-7DB9-457D-9D66-DB75FC1BB3F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429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357BB-7DB9-457D-9D66-DB75FC1BB3F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55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357BB-7DB9-457D-9D66-DB75FC1BB3F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180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357BB-7DB9-457D-9D66-DB75FC1BB3F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78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357BB-7DB9-457D-9D66-DB75FC1BB3F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8952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86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7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9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2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0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5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2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1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5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7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11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eideansi.ie/dep/files/connacht/Eoin_ar_an_Teilifi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home.oxfordowl.co.uk/books/free-ebook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xfordowl.co.uk/home/reading-site/find-a-book/library-page?type=book&amp;view=&amp;query=hol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FD2456-EEAE-4567-AA52-0B1440CF40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2301" y="2546172"/>
            <a:ext cx="7772401" cy="105727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6500" dirty="0">
                <a:latin typeface="Arial"/>
                <a:ea typeface="MS PGothic"/>
              </a:rPr>
              <a:t/>
            </a:r>
            <a:br>
              <a:rPr lang="en-GB" altLang="en-US" sz="6500" dirty="0">
                <a:latin typeface="Arial"/>
                <a:ea typeface="MS PGothic"/>
              </a:rPr>
            </a:br>
            <a:r>
              <a:rPr lang="en-GB" altLang="en-US" sz="2700" dirty="0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***Children </a:t>
            </a:r>
            <a:r>
              <a:rPr lang="en-GB" altLang="en-US" sz="2700" dirty="0" smtClean="0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will need </a:t>
            </a:r>
            <a:r>
              <a:rPr lang="en-GB" altLang="en-US" sz="2700" dirty="0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a copy, pencil, eraser and colours to complete the tasks***</a:t>
            </a:r>
            <a:endParaRPr lang="en-GB" altLang="en-US" sz="3000" dirty="0">
              <a:solidFill>
                <a:schemeClr val="tx1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2051" name="Text Box 8">
            <a:extLst>
              <a:ext uri="{FF2B5EF4-FFF2-40B4-BE49-F238E27FC236}">
                <a16:creationId xmlns:a16="http://schemas.microsoft.com/office/drawing/2014/main" id="{D86C0CD0-40BC-4B7C-93E2-5475272B0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1" y="3972136"/>
            <a:ext cx="4346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Week </a:t>
            </a:r>
            <a:r>
              <a:rPr lang="en-IE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1  - to be completed over </a:t>
            </a:r>
            <a:r>
              <a:rPr lang="en-IE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one week </a:t>
            </a:r>
            <a:r>
              <a:rPr lang="en-IE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starting </a:t>
            </a:r>
            <a:r>
              <a:rPr lang="en-IE" altLang="en-US" sz="2400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Monday 20</a:t>
            </a:r>
            <a:r>
              <a:rPr lang="en-IE" altLang="en-US" sz="2400" u="sng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IE" altLang="en-US" sz="2400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 April</a:t>
            </a:r>
            <a:endParaRPr lang="en-IE" altLang="en-US" sz="2400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53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75AC4B-D323-4A23-850A-93BBC500E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44" y="650668"/>
            <a:ext cx="2228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600" y="615839"/>
            <a:ext cx="7912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u="sng" dirty="0" smtClean="0"/>
              <a:t>Sacred Heart JNS Literacy for First Class</a:t>
            </a:r>
            <a:endParaRPr lang="en-IE" sz="5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156202" y="45723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N.B. </a:t>
            </a:r>
            <a:r>
              <a:rPr lang="en-IE" sz="2400" dirty="0" smtClean="0">
                <a:solidFill>
                  <a:schemeClr val="bg1"/>
                </a:solidFill>
              </a:rPr>
              <a:t>This work is designed to be completed over the course of a </a:t>
            </a:r>
            <a:r>
              <a:rPr lang="en-IE" sz="2400" b="1" dirty="0" smtClean="0">
                <a:solidFill>
                  <a:schemeClr val="bg1"/>
                </a:solidFill>
              </a:rPr>
              <a:t>week</a:t>
            </a:r>
            <a:r>
              <a:rPr lang="en-IE" sz="2400" dirty="0" smtClean="0">
                <a:solidFill>
                  <a:schemeClr val="bg1"/>
                </a:solidFill>
              </a:rPr>
              <a:t>. Children and parents can do </a:t>
            </a:r>
            <a:r>
              <a:rPr lang="en-IE" sz="2400" b="1" u="sng" dirty="0" smtClean="0">
                <a:solidFill>
                  <a:schemeClr val="bg1"/>
                </a:solidFill>
              </a:rPr>
              <a:t>as much </a:t>
            </a:r>
            <a:r>
              <a:rPr lang="en-IE" sz="2400" dirty="0" smtClean="0">
                <a:solidFill>
                  <a:schemeClr val="bg1"/>
                </a:solidFill>
              </a:rPr>
              <a:t>or </a:t>
            </a:r>
            <a:r>
              <a:rPr lang="en-IE" sz="2400" b="1" u="sng" dirty="0" smtClean="0">
                <a:solidFill>
                  <a:schemeClr val="bg1"/>
                </a:solidFill>
              </a:rPr>
              <a:t>as little </a:t>
            </a:r>
            <a:r>
              <a:rPr lang="en-IE" sz="2400" dirty="0" smtClean="0">
                <a:solidFill>
                  <a:schemeClr val="bg1"/>
                </a:solidFill>
              </a:rPr>
              <a:t>as they want daily.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63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A0CA-45E3-4AC1-8E38-89C78DE5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0" y="5613401"/>
            <a:ext cx="4584700" cy="1244599"/>
          </a:xfrm>
        </p:spPr>
        <p:txBody>
          <a:bodyPr>
            <a:normAutofit/>
          </a:bodyPr>
          <a:lstStyle/>
          <a:p>
            <a:r>
              <a:rPr lang="en-US" sz="7500" b="1" dirty="0">
                <a:cs typeface="Calibri Light"/>
              </a:rPr>
              <a:t>Reading</a:t>
            </a:r>
            <a:endParaRPr lang="en-US" sz="7500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67EA3-8DC7-4377-9D4F-9315573A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216024"/>
            <a:ext cx="10517777" cy="49815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IE" sz="2400" dirty="0">
                <a:solidFill>
                  <a:schemeClr val="bg1"/>
                </a:solidFill>
                <a:ea typeface="+mn-lt"/>
                <a:cs typeface="+mn-lt"/>
              </a:rPr>
              <a:t>A verb is an </a:t>
            </a:r>
            <a:r>
              <a:rPr lang="en-IE" sz="2400" b="1" dirty="0">
                <a:solidFill>
                  <a:schemeClr val="bg1"/>
                </a:solidFill>
                <a:ea typeface="+mn-lt"/>
                <a:cs typeface="+mn-lt"/>
              </a:rPr>
              <a:t>action</a:t>
            </a:r>
            <a:r>
              <a:rPr lang="en-IE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IE" sz="2400" dirty="0" smtClean="0">
                <a:solidFill>
                  <a:schemeClr val="bg1"/>
                </a:solidFill>
                <a:ea typeface="+mn-lt"/>
                <a:cs typeface="+mn-lt"/>
              </a:rPr>
              <a:t>or a </a:t>
            </a:r>
            <a:r>
              <a:rPr lang="en-IE" sz="2400" b="1" dirty="0" smtClean="0">
                <a:solidFill>
                  <a:schemeClr val="bg1"/>
                </a:solidFill>
                <a:ea typeface="+mn-lt"/>
                <a:cs typeface="+mn-lt"/>
              </a:rPr>
              <a:t>doing word</a:t>
            </a:r>
            <a:r>
              <a:rPr lang="en-IE" sz="2400" dirty="0">
                <a:solidFill>
                  <a:schemeClr val="bg1"/>
                </a:solidFill>
                <a:ea typeface="+mn-lt"/>
                <a:cs typeface="+mn-lt"/>
              </a:rPr>
              <a:t>. It is when someone or something is involved in an action e.g. </a:t>
            </a:r>
            <a:r>
              <a:rPr lang="en-IE" sz="2400" dirty="0" smtClean="0">
                <a:solidFill>
                  <a:schemeClr val="bg1"/>
                </a:solidFill>
                <a:ea typeface="+mn-lt"/>
                <a:cs typeface="+mn-lt"/>
              </a:rPr>
              <a:t>sneezing</a:t>
            </a:r>
            <a:r>
              <a:rPr lang="en-IE" sz="2400" dirty="0">
                <a:solidFill>
                  <a:schemeClr val="bg1"/>
                </a:solidFill>
                <a:ea typeface="+mn-lt"/>
                <a:cs typeface="+mn-lt"/>
              </a:rPr>
              <a:t>, smiling, talking, walking, bouncing, listening, whispering. </a:t>
            </a:r>
            <a:r>
              <a:rPr lang="en-IE" sz="2400" b="1" dirty="0">
                <a:solidFill>
                  <a:schemeClr val="accent2"/>
                </a:solidFill>
                <a:ea typeface="+mn-lt"/>
                <a:cs typeface="+mn-lt"/>
              </a:rPr>
              <a:t>Can you think of any </a:t>
            </a:r>
            <a:r>
              <a:rPr lang="en-IE" sz="2400" b="1" dirty="0" smtClean="0">
                <a:solidFill>
                  <a:schemeClr val="accent2"/>
                </a:solidFill>
                <a:ea typeface="+mn-lt"/>
                <a:cs typeface="+mn-lt"/>
              </a:rPr>
              <a:t>other verbs? List them into your copy.</a:t>
            </a:r>
            <a:endParaRPr lang="en-IE" sz="2400" b="1" dirty="0">
              <a:solidFill>
                <a:schemeClr val="accent2"/>
              </a:solidFill>
              <a:ea typeface="+mn-lt"/>
              <a:cs typeface="+mn-lt"/>
            </a:endParaRPr>
          </a:p>
          <a:p>
            <a:r>
              <a:rPr lang="en-IE" sz="2400" dirty="0">
                <a:solidFill>
                  <a:schemeClr val="bg1"/>
                </a:solidFill>
                <a:ea typeface="+mn-lt"/>
                <a:cs typeface="+mn-lt"/>
              </a:rPr>
              <a:t>The ball is</a:t>
            </a:r>
            <a:r>
              <a:rPr lang="en-IE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IE" sz="2400" b="1" u="sng" dirty="0">
                <a:solidFill>
                  <a:schemeClr val="bg1"/>
                </a:solidFill>
                <a:ea typeface="+mn-lt"/>
                <a:cs typeface="+mn-lt"/>
              </a:rPr>
              <a:t>bouncing</a:t>
            </a:r>
            <a:r>
              <a:rPr lang="en-IE" sz="2400" b="1" dirty="0">
                <a:solidFill>
                  <a:schemeClr val="bg1"/>
                </a:solidFill>
                <a:ea typeface="+mn-lt"/>
                <a:cs typeface="+mn-lt"/>
              </a:rPr>
              <a:t>.  </a:t>
            </a:r>
            <a:r>
              <a:rPr lang="en-IE" sz="2400" dirty="0">
                <a:solidFill>
                  <a:schemeClr val="bg1"/>
                </a:solidFill>
                <a:ea typeface="+mn-lt"/>
                <a:cs typeface="+mn-lt"/>
              </a:rPr>
              <a:t>The verb is </a:t>
            </a:r>
            <a:r>
              <a:rPr lang="en-IE" sz="2400" u="sng" dirty="0">
                <a:solidFill>
                  <a:schemeClr val="bg1"/>
                </a:solidFill>
                <a:ea typeface="+mn-lt"/>
                <a:cs typeface="+mn-lt"/>
              </a:rPr>
              <a:t>bouncing</a:t>
            </a:r>
            <a:r>
              <a:rPr lang="en-IE" sz="2400" dirty="0">
                <a:solidFill>
                  <a:schemeClr val="bg1"/>
                </a:solidFill>
                <a:ea typeface="+mn-lt"/>
                <a:cs typeface="+mn-lt"/>
              </a:rPr>
              <a:t> because that is the </a:t>
            </a:r>
            <a:r>
              <a:rPr lang="en-IE" sz="2400" dirty="0" smtClean="0">
                <a:solidFill>
                  <a:schemeClr val="bg1"/>
                </a:solidFill>
                <a:ea typeface="+mn-lt"/>
                <a:cs typeface="+mn-lt"/>
              </a:rPr>
              <a:t>action or the doing word.</a:t>
            </a:r>
            <a:endParaRPr lang="en-IE" sz="24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IE" sz="2400" dirty="0">
                <a:solidFill>
                  <a:schemeClr val="bg1"/>
                </a:solidFill>
                <a:ea typeface="+mn-lt"/>
                <a:cs typeface="+mn-lt"/>
              </a:rPr>
              <a:t>The baby is </a:t>
            </a:r>
            <a:r>
              <a:rPr lang="en-IE" sz="2400" b="1" dirty="0">
                <a:solidFill>
                  <a:schemeClr val="bg1"/>
                </a:solidFill>
                <a:ea typeface="+mn-lt"/>
                <a:cs typeface="+mn-lt"/>
              </a:rPr>
              <a:t>crying.         </a:t>
            </a:r>
            <a:r>
              <a:rPr lang="en-IE" sz="2400" b="1" dirty="0">
                <a:solidFill>
                  <a:schemeClr val="accent2"/>
                </a:solidFill>
                <a:ea typeface="+mn-lt"/>
                <a:cs typeface="+mn-lt"/>
              </a:rPr>
              <a:t>What is the verb?</a:t>
            </a: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dentist is cleaning my teeth. </a:t>
            </a:r>
            <a:r>
              <a:rPr lang="en-US" sz="2400" dirty="0" smtClean="0">
                <a:cs typeface="Calibri"/>
              </a:rPr>
              <a:t>	</a:t>
            </a:r>
            <a:r>
              <a:rPr lang="en-IE" sz="2400" b="1" dirty="0" smtClean="0">
                <a:solidFill>
                  <a:schemeClr val="accent2"/>
                </a:solidFill>
                <a:ea typeface="+mn-lt"/>
                <a:cs typeface="+mn-lt"/>
              </a:rPr>
              <a:t>What </a:t>
            </a:r>
            <a:r>
              <a:rPr lang="en-IE" sz="2400" b="1" dirty="0">
                <a:solidFill>
                  <a:schemeClr val="accent2"/>
                </a:solidFill>
                <a:ea typeface="+mn-lt"/>
                <a:cs typeface="+mn-lt"/>
              </a:rPr>
              <a:t>is the verb</a:t>
            </a:r>
            <a:r>
              <a:rPr lang="en-IE" sz="2400" b="1" dirty="0" smtClean="0">
                <a:solidFill>
                  <a:schemeClr val="accent2"/>
                </a:solidFill>
                <a:ea typeface="+mn-lt"/>
                <a:cs typeface="+mn-lt"/>
              </a:rPr>
              <a:t>?</a:t>
            </a:r>
          </a:p>
          <a:p>
            <a:r>
              <a:rPr lang="en-IE" sz="2400" dirty="0" smtClean="0">
                <a:solidFill>
                  <a:schemeClr val="bg1"/>
                </a:solidFill>
                <a:ea typeface="+mn-lt"/>
                <a:cs typeface="+mn-lt"/>
              </a:rPr>
              <a:t>The phone is ringing very loudly.	</a:t>
            </a:r>
            <a:r>
              <a:rPr lang="en-IE" sz="2400" b="1" dirty="0" smtClean="0">
                <a:solidFill>
                  <a:schemeClr val="accent2"/>
                </a:solidFill>
                <a:ea typeface="+mn-lt"/>
                <a:cs typeface="+mn-lt"/>
              </a:rPr>
              <a:t>	What is the verb?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Can you hear any 'action words' in the story </a:t>
            </a:r>
            <a:r>
              <a:rPr lang="en-US" sz="2400" b="1" i="1" dirty="0" smtClean="0">
                <a:solidFill>
                  <a:schemeClr val="bg1"/>
                </a:solidFill>
                <a:cs typeface="Calibri"/>
              </a:rPr>
              <a:t>‘A Hole in my Tooth‘. 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Listen 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to the story again and write them in your copy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. Put them into new sentences if you are feeling very clever!</a:t>
            </a:r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2" y="446584"/>
            <a:ext cx="6046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/>
              <a:t>Grammar -Verbs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13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818" y="5270500"/>
            <a:ext cx="3735388" cy="990599"/>
          </a:xfrm>
        </p:spPr>
        <p:txBody>
          <a:bodyPr>
            <a:normAutofit fontScale="90000"/>
          </a:bodyPr>
          <a:lstStyle/>
          <a:p>
            <a:r>
              <a:rPr lang="en-IE" sz="6000" b="1" dirty="0"/>
              <a:t>Writing </a:t>
            </a:r>
            <a:r>
              <a:rPr lang="en-IE" sz="7500" b="1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136188" cy="52705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IE" sz="3200" b="1" dirty="0">
                <a:solidFill>
                  <a:schemeClr val="tx1"/>
                </a:solidFill>
              </a:rPr>
              <a:t>Procedural </a:t>
            </a:r>
            <a:r>
              <a:rPr lang="en-IE" sz="3200" b="1" dirty="0" smtClean="0">
                <a:solidFill>
                  <a:schemeClr val="tx1"/>
                </a:solidFill>
              </a:rPr>
              <a:t>writing</a:t>
            </a:r>
            <a:endParaRPr lang="en-IE" sz="3200" dirty="0">
              <a:solidFill>
                <a:schemeClr val="tx1"/>
              </a:solidFill>
            </a:endParaRPr>
          </a:p>
          <a:p>
            <a:r>
              <a:rPr lang="en-IE" sz="2200" dirty="0">
                <a:solidFill>
                  <a:schemeClr val="bg1"/>
                </a:solidFill>
              </a:rPr>
              <a:t>How to make </a:t>
            </a:r>
            <a:r>
              <a:rPr lang="en-IE" sz="2200" dirty="0" smtClean="0">
                <a:solidFill>
                  <a:schemeClr val="bg1"/>
                </a:solidFill>
              </a:rPr>
              <a:t>a phone call to a friend. </a:t>
            </a:r>
            <a:r>
              <a:rPr lang="en-IE" sz="2200" b="1" i="1" dirty="0" smtClean="0">
                <a:solidFill>
                  <a:schemeClr val="bg1"/>
                </a:solidFill>
              </a:rPr>
              <a:t>(You will need </a:t>
            </a:r>
            <a:r>
              <a:rPr lang="en-IE" sz="2200" b="1" i="1" dirty="0">
                <a:solidFill>
                  <a:schemeClr val="bg1"/>
                </a:solidFill>
              </a:rPr>
              <a:t>an adult to help you</a:t>
            </a:r>
            <a:r>
              <a:rPr lang="en-IE" sz="2200" b="1" i="1" dirty="0" smtClean="0">
                <a:solidFill>
                  <a:schemeClr val="bg1"/>
                </a:solidFill>
              </a:rPr>
              <a:t>).</a:t>
            </a:r>
            <a:endParaRPr lang="en-IE" sz="2200" b="1" i="1" dirty="0">
              <a:solidFill>
                <a:schemeClr val="bg1"/>
              </a:solidFill>
            </a:endParaRPr>
          </a:p>
          <a:p>
            <a:endParaRPr lang="en-IE" sz="2200" b="1" i="1" dirty="0">
              <a:solidFill>
                <a:schemeClr val="bg1"/>
              </a:solidFill>
              <a:cs typeface="Calibri"/>
            </a:endParaRPr>
          </a:p>
          <a:p>
            <a:r>
              <a:rPr lang="en-IE" sz="2200" i="1" dirty="0">
                <a:solidFill>
                  <a:schemeClr val="bg1"/>
                </a:solidFill>
                <a:cs typeface="Calibri"/>
              </a:rPr>
              <a:t>Remember </a:t>
            </a:r>
            <a:r>
              <a:rPr lang="en-IE" sz="2200" i="1" dirty="0" smtClean="0">
                <a:solidFill>
                  <a:schemeClr val="bg1"/>
                </a:solidFill>
                <a:cs typeface="Calibri"/>
              </a:rPr>
              <a:t>what you </a:t>
            </a:r>
            <a:r>
              <a:rPr lang="en-IE" sz="2200" i="1" dirty="0">
                <a:solidFill>
                  <a:schemeClr val="bg1"/>
                </a:solidFill>
                <a:cs typeface="Calibri"/>
              </a:rPr>
              <a:t>need </a:t>
            </a:r>
            <a:r>
              <a:rPr lang="en-IE" sz="2200" i="1" dirty="0" smtClean="0">
                <a:solidFill>
                  <a:schemeClr val="bg1"/>
                </a:solidFill>
                <a:cs typeface="Calibri"/>
              </a:rPr>
              <a:t>to make a phone call: phone book, a phone, adult to help you.</a:t>
            </a:r>
          </a:p>
          <a:p>
            <a:r>
              <a:rPr lang="en-IE" sz="2200" i="1" dirty="0" smtClean="0">
                <a:solidFill>
                  <a:schemeClr val="bg1"/>
                </a:solidFill>
                <a:cs typeface="Calibri"/>
              </a:rPr>
              <a:t>You </a:t>
            </a:r>
            <a:r>
              <a:rPr lang="en-IE" sz="2200" i="1" dirty="0">
                <a:solidFill>
                  <a:schemeClr val="bg1"/>
                </a:solidFill>
                <a:cs typeface="Calibri"/>
              </a:rPr>
              <a:t>need to follow the </a:t>
            </a:r>
            <a:r>
              <a:rPr lang="en-IE" sz="2200" i="1" dirty="0" smtClean="0">
                <a:solidFill>
                  <a:schemeClr val="bg1"/>
                </a:solidFill>
                <a:cs typeface="Calibri"/>
              </a:rPr>
              <a:t>four step format </a:t>
            </a:r>
            <a:r>
              <a:rPr lang="en-IE" sz="2200" b="1" i="1" dirty="0">
                <a:solidFill>
                  <a:schemeClr val="bg1"/>
                </a:solidFill>
                <a:cs typeface="Calibri"/>
              </a:rPr>
              <a:t>.... First, Next, Then, Finally</a:t>
            </a:r>
          </a:p>
          <a:p>
            <a:r>
              <a:rPr lang="en-IE" sz="2200" i="1" dirty="0">
                <a:solidFill>
                  <a:schemeClr val="bg1"/>
                </a:solidFill>
                <a:cs typeface="Calibri"/>
              </a:rPr>
              <a:t>You need to use 'Bossy verbs' </a:t>
            </a:r>
            <a:r>
              <a:rPr lang="en-IE" sz="2200" i="1" dirty="0" smtClean="0">
                <a:solidFill>
                  <a:schemeClr val="bg1"/>
                </a:solidFill>
                <a:cs typeface="Calibri"/>
              </a:rPr>
              <a:t>(examples: Find phonebook, Search for name, Pick up phone, dial the number, speak politely)</a:t>
            </a:r>
            <a:endParaRPr lang="en-IE" sz="2200" i="1" dirty="0">
              <a:solidFill>
                <a:schemeClr val="bg1"/>
              </a:solidFill>
              <a:cs typeface="Calibri"/>
            </a:endParaRPr>
          </a:p>
          <a:p>
            <a:r>
              <a:rPr lang="en-IE" sz="2200" i="1" dirty="0">
                <a:solidFill>
                  <a:schemeClr val="bg1"/>
                </a:solidFill>
                <a:cs typeface="Calibri"/>
              </a:rPr>
              <a:t>Draw 4 pictures to illustrate each step.</a:t>
            </a:r>
          </a:p>
        </p:txBody>
      </p:sp>
      <p:sp>
        <p:nvSpPr>
          <p:cNvPr id="2050" name="AutoShape 2" descr="Image result for a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52" name="AutoShape 4" descr="Image result for a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7" descr="downloa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87706" y="249238"/>
            <a:ext cx="1450294" cy="18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585" y="5359400"/>
            <a:ext cx="4129088" cy="1257299"/>
          </a:xfrm>
        </p:spPr>
        <p:txBody>
          <a:bodyPr>
            <a:normAutofit/>
          </a:bodyPr>
          <a:lstStyle/>
          <a:p>
            <a:r>
              <a:rPr lang="en-IE" sz="6000" b="1" dirty="0"/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1" y="466724"/>
            <a:ext cx="10834970" cy="5172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E" sz="4300" dirty="0">
                <a:solidFill>
                  <a:schemeClr val="bg1"/>
                </a:solidFill>
              </a:rPr>
              <a:t>Free writing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IE" sz="2200" dirty="0">
                <a:solidFill>
                  <a:schemeClr val="bg1"/>
                </a:solidFill>
              </a:rPr>
              <a:t>Encourage your child to write freely each day. Here are some ideas to help them get started</a:t>
            </a:r>
            <a:endParaRPr lang="en-IE" sz="2200" dirty="0">
              <a:solidFill>
                <a:schemeClr val="bg1"/>
              </a:solidFill>
              <a:cs typeface="Calibri" panose="020F0502020204030204"/>
            </a:endParaRPr>
          </a:p>
          <a:p>
            <a:pPr>
              <a:buNone/>
            </a:pPr>
            <a:r>
              <a:rPr lang="en-IE" sz="2200" dirty="0">
                <a:solidFill>
                  <a:schemeClr val="bg1"/>
                </a:solidFill>
              </a:rPr>
              <a:t>Write about;</a:t>
            </a:r>
          </a:p>
          <a:p>
            <a:r>
              <a:rPr lang="en-IE" sz="2200" dirty="0">
                <a:solidFill>
                  <a:schemeClr val="bg1"/>
                </a:solidFill>
                <a:cs typeface="Calibri"/>
              </a:rPr>
              <a:t>When I am famous I will.....</a:t>
            </a:r>
            <a:endParaRPr lang="en-IE" sz="2200" dirty="0">
              <a:solidFill>
                <a:schemeClr val="bg1"/>
              </a:solidFill>
            </a:endParaRPr>
          </a:p>
          <a:p>
            <a:r>
              <a:rPr lang="en-IE" sz="2200" dirty="0">
                <a:solidFill>
                  <a:schemeClr val="bg1"/>
                </a:solidFill>
                <a:cs typeface="Calibri"/>
              </a:rPr>
              <a:t>Invent your own animal. Tell others about it</a:t>
            </a:r>
          </a:p>
          <a:p>
            <a:r>
              <a:rPr lang="en-IE" sz="2200" dirty="0">
                <a:solidFill>
                  <a:schemeClr val="bg1"/>
                </a:solidFill>
                <a:cs typeface="Calibri"/>
              </a:rPr>
              <a:t>You are a spy disguised as a bird watcher....</a:t>
            </a:r>
          </a:p>
          <a:p>
            <a:r>
              <a:rPr lang="en-IE" sz="2200" dirty="0">
                <a:solidFill>
                  <a:schemeClr val="bg1"/>
                </a:solidFill>
                <a:cs typeface="Calibri"/>
              </a:rPr>
              <a:t>If I were President.....</a:t>
            </a:r>
          </a:p>
          <a:p>
            <a:r>
              <a:rPr lang="en-IE" sz="2200" dirty="0">
                <a:solidFill>
                  <a:schemeClr val="bg1"/>
                </a:solidFill>
                <a:cs typeface="Calibri"/>
              </a:rPr>
              <a:t>If I was the Principal.....</a:t>
            </a:r>
          </a:p>
          <a:p>
            <a:r>
              <a:rPr lang="en-IE" sz="2200" dirty="0">
                <a:solidFill>
                  <a:schemeClr val="bg1"/>
                </a:solidFill>
                <a:cs typeface="Calibri"/>
              </a:rPr>
              <a:t>Or just let their imaginations go wild. </a:t>
            </a:r>
          </a:p>
          <a:p>
            <a:endParaRPr lang="en-IE" dirty="0">
              <a:cs typeface="Calibri"/>
            </a:endParaRPr>
          </a:p>
        </p:txBody>
      </p:sp>
      <p:pic>
        <p:nvPicPr>
          <p:cNvPr id="4" name="Picture 3" descr="downloa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4127" y="4787900"/>
            <a:ext cx="1194249" cy="15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Gaeilge</a:t>
            </a:r>
            <a:r>
              <a:rPr lang="en-GB" dirty="0" smtClean="0"/>
              <a:t> – An </a:t>
            </a:r>
            <a:r>
              <a:rPr lang="en-GB" dirty="0" err="1" smtClean="0"/>
              <a:t>teilifís</a:t>
            </a:r>
            <a:r>
              <a:rPr lang="en-GB" dirty="0" smtClean="0"/>
              <a:t> (television)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3" y="768079"/>
            <a:ext cx="4937125" cy="345017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800" dirty="0"/>
              <a:t>Click on this story about </a:t>
            </a:r>
            <a:r>
              <a:rPr lang="en-GB" sz="2800" dirty="0" smtClean="0"/>
              <a:t>Eoin. Eoin </a:t>
            </a:r>
            <a:r>
              <a:rPr lang="en-GB" sz="2800" dirty="0"/>
              <a:t>is </a:t>
            </a:r>
            <a:r>
              <a:rPr lang="en-GB" sz="2800" dirty="0" smtClean="0"/>
              <a:t>on </a:t>
            </a:r>
            <a:r>
              <a:rPr lang="en-GB" sz="2800" dirty="0"/>
              <a:t>television.</a:t>
            </a:r>
          </a:p>
          <a:p>
            <a:r>
              <a:rPr lang="en-GB" sz="2800" dirty="0" err="1"/>
              <a:t>Ar</a:t>
            </a:r>
            <a:r>
              <a:rPr lang="en-GB" sz="2800" dirty="0"/>
              <a:t> an </a:t>
            </a:r>
            <a:r>
              <a:rPr lang="en-GB" sz="2800" dirty="0" err="1"/>
              <a:t>teilifís</a:t>
            </a:r>
            <a:r>
              <a:rPr lang="en-GB" sz="2800" dirty="0"/>
              <a:t>: </a:t>
            </a:r>
            <a:r>
              <a:rPr lang="en-GB" sz="2800" dirty="0">
                <a:hlinkClick r:id="rId3"/>
              </a:rPr>
              <a:t>https://seideansi.ie/dep/files/connacht/Eoin_ar_an_Teilifis.html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17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E17D6E-0E85-4058-8098-CE6867B02A10}"/>
              </a:ext>
            </a:extLst>
          </p:cNvPr>
          <p:cNvSpPr txBox="1"/>
          <p:nvPr/>
        </p:nvSpPr>
        <p:spPr>
          <a:xfrm>
            <a:off x="745523" y="698500"/>
            <a:ext cx="89339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omic Sans MS" panose="030F0702030302020204" pitchFamily="66" charset="0"/>
              </a:rPr>
              <a:t>You have completed this </a:t>
            </a:r>
            <a:r>
              <a:rPr lang="en-US" sz="6000" dirty="0" smtClean="0">
                <a:latin typeface="Comic Sans MS" panose="030F0702030302020204" pitchFamily="66" charset="0"/>
              </a:rPr>
              <a:t>weeks </a:t>
            </a:r>
            <a:r>
              <a:rPr lang="en-US" sz="6000" dirty="0">
                <a:latin typeface="Comic Sans MS" panose="030F0702030302020204" pitchFamily="66" charset="0"/>
              </a:rPr>
              <a:t>tasks</a:t>
            </a:r>
            <a:r>
              <a:rPr lang="en-US" sz="6000" dirty="0" smtClean="0">
                <a:latin typeface="Comic Sans MS" panose="030F0702030302020204" pitchFamily="66" charset="0"/>
              </a:rPr>
              <a:t>!</a:t>
            </a:r>
            <a:endParaRPr lang="en-US" sz="6000" dirty="0">
              <a:latin typeface="Comic Sans MS" panose="030F0702030302020204" pitchFamily="66" charset="0"/>
            </a:endParaRPr>
          </a:p>
          <a:p>
            <a:endParaRPr lang="en-US" sz="6000" dirty="0">
              <a:latin typeface="Comic Sans MS" panose="030F0702030302020204" pitchFamily="66" charset="0"/>
            </a:endParaRPr>
          </a:p>
          <a:p>
            <a:r>
              <a:rPr lang="en-US" sz="6000" dirty="0">
                <a:latin typeface="Comic Sans MS" panose="030F0702030302020204" pitchFamily="66" charset="0"/>
              </a:rPr>
              <a:t>Well done!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0BF9CDF-7E66-4D7A-87C5-BB792A8AB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19" y="2376016"/>
            <a:ext cx="3426939" cy="287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5384800"/>
            <a:ext cx="8523288" cy="1168399"/>
          </a:xfrm>
        </p:spPr>
        <p:txBody>
          <a:bodyPr>
            <a:normAutofit fontScale="90000"/>
          </a:bodyPr>
          <a:lstStyle/>
          <a:p>
            <a:r>
              <a:rPr lang="en-IE" sz="7000" b="1" dirty="0"/>
              <a:t>Spellings/ 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676269"/>
            <a:ext cx="11865429" cy="374663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IE" sz="4800" b="1" u="sng" dirty="0">
                <a:latin typeface="+mj-lt"/>
              </a:rPr>
              <a:t> </a:t>
            </a:r>
            <a:r>
              <a:rPr lang="en-IE" sz="4800" b="1" u="sng" dirty="0" smtClean="0">
                <a:solidFill>
                  <a:schemeClr val="bg1"/>
                </a:solidFill>
                <a:latin typeface="+mj-lt"/>
              </a:rPr>
              <a:t>Sound </a:t>
            </a:r>
            <a:r>
              <a:rPr lang="en-IE" sz="4800" b="1" u="sng" dirty="0">
                <a:solidFill>
                  <a:schemeClr val="bg1"/>
                </a:solidFill>
                <a:latin typeface="+mj-lt"/>
              </a:rPr>
              <a:t>of the </a:t>
            </a:r>
            <a:r>
              <a:rPr lang="en-IE" sz="4800" b="1" u="sng" dirty="0" smtClean="0">
                <a:solidFill>
                  <a:schemeClr val="bg1"/>
                </a:solidFill>
                <a:latin typeface="+mj-lt"/>
              </a:rPr>
              <a:t>week – o with magic e</a:t>
            </a:r>
            <a:endParaRPr lang="en-IE" sz="4800" b="1" u="sng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IE" sz="3000" b="1" u="sng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IE" sz="3100" dirty="0" smtClean="0">
                <a:solidFill>
                  <a:schemeClr val="bg1"/>
                </a:solidFill>
                <a:latin typeface="+mj-lt"/>
              </a:rPr>
              <a:t>Remember Magic e is a sneaky letter! Magic e plays a game it makes the </a:t>
            </a:r>
            <a:r>
              <a:rPr lang="en-IE" sz="3100" b="1" dirty="0" smtClean="0">
                <a:solidFill>
                  <a:schemeClr val="bg1"/>
                </a:solidFill>
                <a:latin typeface="+mj-lt"/>
              </a:rPr>
              <a:t>vowel</a:t>
            </a:r>
            <a:r>
              <a:rPr lang="en-IE" sz="3100" dirty="0" smtClean="0">
                <a:solidFill>
                  <a:schemeClr val="bg1"/>
                </a:solidFill>
                <a:latin typeface="+mj-lt"/>
              </a:rPr>
              <a:t> say it’s </a:t>
            </a:r>
            <a:r>
              <a:rPr lang="en-IE" sz="3100" b="1" dirty="0" smtClean="0">
                <a:solidFill>
                  <a:schemeClr val="bg1"/>
                </a:solidFill>
                <a:latin typeface="+mj-lt"/>
              </a:rPr>
              <a:t>name</a:t>
            </a:r>
            <a:r>
              <a:rPr lang="en-IE" sz="31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IE" sz="31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IE" sz="31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IE" sz="3600" dirty="0">
                <a:solidFill>
                  <a:schemeClr val="bg1"/>
                </a:solidFill>
                <a:latin typeface="+mj-lt"/>
              </a:rPr>
              <a:t>Week 1</a:t>
            </a:r>
            <a:r>
              <a:rPr lang="en-IE" sz="3600" dirty="0" smtClean="0">
                <a:solidFill>
                  <a:schemeClr val="bg1"/>
                </a:solidFill>
                <a:latin typeface="+mj-lt"/>
              </a:rPr>
              <a:t>: phone, tone, robe, </a:t>
            </a:r>
            <a:r>
              <a:rPr lang="en-IE" sz="3600" dirty="0">
                <a:solidFill>
                  <a:schemeClr val="bg1"/>
                </a:solidFill>
                <a:latin typeface="+mj-lt"/>
              </a:rPr>
              <a:t>h</a:t>
            </a:r>
            <a:r>
              <a:rPr lang="en-IE" sz="3600" dirty="0" smtClean="0">
                <a:solidFill>
                  <a:schemeClr val="bg1"/>
                </a:solidFill>
                <a:latin typeface="+mj-lt"/>
              </a:rPr>
              <a:t>ole, throne, hope, more, cone</a:t>
            </a:r>
            <a:endParaRPr lang="en-IE" sz="36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IE" sz="3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IE" sz="2600" dirty="0">
                <a:solidFill>
                  <a:schemeClr val="bg1"/>
                </a:solidFill>
                <a:latin typeface="+mj-lt"/>
              </a:rPr>
              <a:t>*Some of these words may need explanation </a:t>
            </a:r>
          </a:p>
          <a:p>
            <a:pPr marL="0" indent="0">
              <a:buNone/>
            </a:pPr>
            <a:endParaRPr lang="en-IE" sz="3000" dirty="0">
              <a:latin typeface="+mj-lt"/>
            </a:endParaRPr>
          </a:p>
          <a:p>
            <a:pPr marL="0" indent="0">
              <a:buNone/>
            </a:pPr>
            <a:endParaRPr lang="en-IE" sz="3000" dirty="0">
              <a:latin typeface="+mj-lt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5555" y="199208"/>
            <a:ext cx="2569574" cy="143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endParaRPr lang="en-IE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799"/>
            <a:ext cx="8534400" cy="5751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E" sz="3200" b="1" dirty="0">
                <a:cs typeface="Calibri"/>
              </a:rPr>
              <a:t>Activities</a:t>
            </a:r>
            <a:endParaRPr lang="en-IE" sz="3200" b="1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>
                <a:solidFill>
                  <a:schemeClr val="bg1"/>
                </a:solidFill>
              </a:rPr>
              <a:t>List as many words as you can with </a:t>
            </a:r>
            <a:r>
              <a:rPr lang="en-IE" dirty="0" smtClean="0">
                <a:solidFill>
                  <a:schemeClr val="bg1"/>
                </a:solidFill>
              </a:rPr>
              <a:t>the </a:t>
            </a:r>
            <a:r>
              <a:rPr lang="en-IE" b="1" dirty="0" smtClean="0">
                <a:solidFill>
                  <a:schemeClr val="bg1"/>
                </a:solidFill>
              </a:rPr>
              <a:t>magic e with o </a:t>
            </a:r>
            <a:r>
              <a:rPr lang="en-IE" dirty="0">
                <a:solidFill>
                  <a:schemeClr val="bg1"/>
                </a:solidFill>
              </a:rPr>
              <a:t>sound. </a:t>
            </a:r>
            <a:r>
              <a:rPr lang="en-IE" dirty="0" smtClean="0">
                <a:solidFill>
                  <a:schemeClr val="bg1"/>
                </a:solidFill>
              </a:rPr>
              <a:t>You could use books you might have at home to search for the </a:t>
            </a:r>
            <a:r>
              <a:rPr lang="en-IE" b="1" dirty="0" smtClean="0">
                <a:solidFill>
                  <a:schemeClr val="bg1"/>
                </a:solidFill>
              </a:rPr>
              <a:t>magic e with o.</a:t>
            </a:r>
            <a:endParaRPr lang="en-IE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dirty="0">
                <a:solidFill>
                  <a:schemeClr val="bg1"/>
                </a:solidFill>
              </a:rPr>
              <a:t>Draw an illustration to go with your </a:t>
            </a:r>
            <a:r>
              <a:rPr lang="en-IE" dirty="0" smtClean="0">
                <a:solidFill>
                  <a:schemeClr val="bg1"/>
                </a:solidFill>
              </a:rPr>
              <a:t>words.</a:t>
            </a:r>
            <a:endParaRPr lang="en-I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dirty="0" smtClean="0">
                <a:solidFill>
                  <a:schemeClr val="bg1"/>
                </a:solidFill>
              </a:rPr>
              <a:t>For example: </a:t>
            </a:r>
          </a:p>
          <a:p>
            <a:pPr marL="0" indent="0">
              <a:buNone/>
            </a:pPr>
            <a:r>
              <a:rPr lang="en-IE" dirty="0" smtClean="0">
                <a:solidFill>
                  <a:schemeClr val="bg1"/>
                </a:solidFill>
              </a:rPr>
              <a:t>			</a:t>
            </a:r>
            <a:r>
              <a:rPr lang="en-IE" sz="2800" dirty="0" smtClean="0">
                <a:solidFill>
                  <a:schemeClr val="bg1"/>
                </a:solidFill>
              </a:rPr>
              <a:t>phone</a:t>
            </a:r>
            <a:r>
              <a:rPr lang="en-IE" dirty="0" smtClean="0">
                <a:solidFill>
                  <a:schemeClr val="bg1"/>
                </a:solidFill>
              </a:rPr>
              <a:t> 						</a:t>
            </a:r>
            <a:r>
              <a:rPr lang="en-IE" sz="2800" dirty="0" smtClean="0">
                <a:solidFill>
                  <a:schemeClr val="bg1"/>
                </a:solidFill>
              </a:rPr>
              <a:t>cone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		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F387EB-6CFA-4B06-9625-59FCAC3ACFC7}"/>
              </a:ext>
            </a:extLst>
          </p:cNvPr>
          <p:cNvSpPr txBox="1">
            <a:spLocks/>
          </p:cNvSpPr>
          <p:nvPr/>
        </p:nvSpPr>
        <p:spPr>
          <a:xfrm>
            <a:off x="838199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7500" b="1" dirty="0">
              <a:latin typeface="SassoonPrimaryInfant" panose="000004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C06730-5098-4603-A47A-415E3D94F302}"/>
              </a:ext>
            </a:extLst>
          </p:cNvPr>
          <p:cNvSpPr txBox="1">
            <a:spLocks/>
          </p:cNvSpPr>
          <p:nvPr/>
        </p:nvSpPr>
        <p:spPr>
          <a:xfrm>
            <a:off x="3483960" y="5070049"/>
            <a:ext cx="8708040" cy="1367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smtClean="0"/>
              <a:t>SPELLINGS/ PHONICS</a:t>
            </a:r>
            <a:endParaRPr lang="en-IE" sz="6000" b="1" dirty="0"/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0841" y="354011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64466"/>
            <a:ext cx="1329438" cy="1559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30" y="2702029"/>
            <a:ext cx="1832191" cy="23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2" y="5032376"/>
            <a:ext cx="8534400" cy="1507067"/>
          </a:xfrm>
        </p:spPr>
        <p:txBody>
          <a:bodyPr>
            <a:noAutofit/>
          </a:bodyPr>
          <a:lstStyle/>
          <a:p>
            <a:r>
              <a:rPr lang="en-IE" sz="5400" b="1" dirty="0"/>
              <a:t>Spellings and 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2" y="584200"/>
            <a:ext cx="9018588" cy="508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2600" dirty="0">
                <a:solidFill>
                  <a:schemeClr val="bg1"/>
                </a:solidFill>
              </a:rPr>
              <a:t>Choose 6  </a:t>
            </a:r>
            <a:r>
              <a:rPr lang="en-IE" sz="2600" dirty="0" smtClean="0">
                <a:solidFill>
                  <a:schemeClr val="bg1"/>
                </a:solidFill>
              </a:rPr>
              <a:t>‘magic e with o’ </a:t>
            </a:r>
            <a:r>
              <a:rPr lang="en-IE" sz="2600" dirty="0">
                <a:solidFill>
                  <a:schemeClr val="bg1"/>
                </a:solidFill>
              </a:rPr>
              <a:t>words and put them into sentences.</a:t>
            </a:r>
          </a:p>
          <a:p>
            <a:pPr marL="0" indent="0">
              <a:buNone/>
            </a:pPr>
            <a:r>
              <a:rPr lang="en-IE" sz="2600" dirty="0" smtClean="0">
                <a:solidFill>
                  <a:schemeClr val="bg1"/>
                </a:solidFill>
              </a:rPr>
              <a:t>You can ask a brother/sister/parent to help you.</a:t>
            </a:r>
            <a:endParaRPr lang="en-IE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2600" dirty="0">
                <a:solidFill>
                  <a:schemeClr val="bg1"/>
                </a:solidFill>
              </a:rPr>
              <a:t>Make your sentences long and interesting – (who, what where, when…)</a:t>
            </a:r>
          </a:p>
          <a:p>
            <a:pPr marL="0" indent="0">
              <a:buNone/>
            </a:pPr>
            <a:r>
              <a:rPr lang="en-IE" sz="2600" dirty="0">
                <a:solidFill>
                  <a:schemeClr val="bg1"/>
                </a:solidFill>
              </a:rPr>
              <a:t>Remember to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IE" sz="2600" dirty="0">
                <a:solidFill>
                  <a:schemeClr val="bg1"/>
                </a:solidFill>
              </a:rPr>
              <a:t>Write clearly – use a capital letter at the beginning of the sentence and a full stop at the end.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IE" sz="2600" dirty="0" smtClean="0">
                <a:solidFill>
                  <a:schemeClr val="bg1"/>
                </a:solidFill>
              </a:rPr>
              <a:t>Use up all the space on the lines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IE" sz="2600" dirty="0" smtClean="0">
                <a:solidFill>
                  <a:schemeClr val="bg1"/>
                </a:solidFill>
              </a:rPr>
              <a:t>Neat and tidy handwriting!</a:t>
            </a:r>
            <a:endParaRPr lang="en-IE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467D47-37C0-428B-B58A-5A272A382B70}"/>
              </a:ext>
            </a:extLst>
          </p:cNvPr>
          <p:cNvSpPr txBox="1">
            <a:spLocks/>
          </p:cNvSpPr>
          <p:nvPr/>
        </p:nvSpPr>
        <p:spPr>
          <a:xfrm>
            <a:off x="838199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7500" b="1" dirty="0">
              <a:latin typeface="SassoonPrimaryInfant" panose="000004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E0A6CF-716A-48EF-8DC0-51772CA55B59}"/>
              </a:ext>
            </a:extLst>
          </p:cNvPr>
          <p:cNvSpPr txBox="1">
            <a:spLocks/>
          </p:cNvSpPr>
          <p:nvPr/>
        </p:nvSpPr>
        <p:spPr>
          <a:xfrm>
            <a:off x="4090933" y="848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7500" b="1" dirty="0">
              <a:latin typeface="SassoonPrimaryInfant" panose="00000400000000000000" pitchFamily="2" charset="0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5900" y="18825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70" y="5203820"/>
            <a:ext cx="6010729" cy="1181099"/>
          </a:xfrm>
        </p:spPr>
        <p:txBody>
          <a:bodyPr>
            <a:normAutofit/>
          </a:bodyPr>
          <a:lstStyle/>
          <a:p>
            <a:r>
              <a:rPr lang="en-IE" sz="4400" b="1" dirty="0">
                <a:ea typeface="+mj-lt"/>
                <a:cs typeface="+mj-lt"/>
              </a:rPr>
              <a:t>Spellings/ Phonics</a:t>
            </a:r>
            <a:endParaRPr lang="en-IE" sz="4400" dirty="0">
              <a:ea typeface="+mj-lt"/>
              <a:cs typeface="+mj-lt"/>
            </a:endParaRPr>
          </a:p>
          <a:p>
            <a:endParaRPr lang="en-IE" dirty="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71" y="489858"/>
            <a:ext cx="5921829" cy="4535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  <a:cs typeface="Calibri"/>
              </a:rPr>
              <a:t>Complete </a:t>
            </a:r>
            <a:r>
              <a:rPr lang="en-IE" b="1" dirty="0" smtClean="0">
                <a:solidFill>
                  <a:schemeClr val="bg1"/>
                </a:solidFill>
                <a:cs typeface="Calibri"/>
              </a:rPr>
              <a:t>‘magic e with o’ </a:t>
            </a:r>
            <a:r>
              <a:rPr lang="en-IE" dirty="0" smtClean="0">
                <a:solidFill>
                  <a:schemeClr val="bg1"/>
                </a:solidFill>
                <a:cs typeface="Calibri"/>
              </a:rPr>
              <a:t>word search </a:t>
            </a:r>
            <a:r>
              <a:rPr lang="en-IE" dirty="0">
                <a:solidFill>
                  <a:schemeClr val="bg1"/>
                </a:solidFill>
                <a:cs typeface="Calibri"/>
              </a:rPr>
              <a:t> </a:t>
            </a:r>
          </a:p>
          <a:p>
            <a:r>
              <a:rPr lang="en-IE" dirty="0">
                <a:solidFill>
                  <a:schemeClr val="bg1"/>
                </a:solidFill>
                <a:ea typeface="+mn-lt"/>
                <a:cs typeface="+mn-lt"/>
              </a:rPr>
              <a:t>(this </a:t>
            </a:r>
            <a:r>
              <a:rPr lang="en-IE" dirty="0" smtClean="0">
                <a:solidFill>
                  <a:schemeClr val="bg1"/>
                </a:solidFill>
                <a:ea typeface="+mn-lt"/>
                <a:cs typeface="+mn-lt"/>
              </a:rPr>
              <a:t>page can </a:t>
            </a:r>
            <a:r>
              <a:rPr lang="en-IE" dirty="0">
                <a:solidFill>
                  <a:schemeClr val="bg1"/>
                </a:solidFill>
                <a:ea typeface="+mn-lt"/>
                <a:cs typeface="+mn-lt"/>
              </a:rPr>
              <a:t>be printed or </a:t>
            </a:r>
            <a:r>
              <a:rPr lang="en-IE" dirty="0" smtClean="0">
                <a:solidFill>
                  <a:schemeClr val="bg1"/>
                </a:solidFill>
                <a:ea typeface="+mn-lt"/>
                <a:cs typeface="+mn-lt"/>
              </a:rPr>
              <a:t>write the words you find into your </a:t>
            </a:r>
            <a:r>
              <a:rPr lang="en-IE" dirty="0">
                <a:solidFill>
                  <a:schemeClr val="bg1"/>
                </a:solidFill>
                <a:ea typeface="+mn-lt"/>
                <a:cs typeface="+mn-lt"/>
              </a:rPr>
              <a:t>copy)</a:t>
            </a:r>
            <a:endParaRPr lang="en-IE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IE" dirty="0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Find the words: home, hole, joke, smoke, one, throne, stone, hope, nose, stroke, wrote, bone, whole.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b="1" dirty="0" smtClean="0">
                <a:solidFill>
                  <a:schemeClr val="bg1"/>
                </a:solidFill>
              </a:rPr>
              <a:t>Challenge</a:t>
            </a:r>
            <a:r>
              <a:rPr lang="en-IE" dirty="0" smtClean="0">
                <a:solidFill>
                  <a:schemeClr val="bg1"/>
                </a:solidFill>
              </a:rPr>
              <a:t>: List </a:t>
            </a:r>
            <a:r>
              <a:rPr lang="en-IE" dirty="0">
                <a:solidFill>
                  <a:schemeClr val="bg1"/>
                </a:solidFill>
              </a:rPr>
              <a:t>any</a:t>
            </a:r>
            <a:r>
              <a:rPr lang="en-IE" b="1" dirty="0">
                <a:solidFill>
                  <a:schemeClr val="bg1"/>
                </a:solidFill>
              </a:rPr>
              <a:t> bonus words</a:t>
            </a:r>
            <a:r>
              <a:rPr lang="en-IE" dirty="0">
                <a:solidFill>
                  <a:schemeClr val="bg1"/>
                </a:solidFill>
              </a:rPr>
              <a:t> you </a:t>
            </a:r>
            <a:r>
              <a:rPr lang="en-IE" dirty="0" smtClean="0">
                <a:solidFill>
                  <a:schemeClr val="bg1"/>
                </a:solidFill>
              </a:rPr>
              <a:t>find hidden in the word search. </a:t>
            </a:r>
            <a:r>
              <a:rPr lang="en-IE" b="1" dirty="0">
                <a:solidFill>
                  <a:schemeClr val="bg1"/>
                </a:solidFill>
              </a:rPr>
              <a:t>H</a:t>
            </a:r>
            <a:r>
              <a:rPr lang="en-IE" b="1" dirty="0" smtClean="0">
                <a:solidFill>
                  <a:schemeClr val="bg1"/>
                </a:solidFill>
              </a:rPr>
              <a:t>int</a:t>
            </a:r>
            <a:r>
              <a:rPr lang="en-IE" dirty="0" smtClean="0">
                <a:solidFill>
                  <a:schemeClr val="bg1"/>
                </a:solidFill>
              </a:rPr>
              <a:t>: they are not magic e words!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3914" y="156755"/>
            <a:ext cx="1189654" cy="666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1259" t="19815" r="5260" b="27037"/>
          <a:stretch/>
        </p:blipFill>
        <p:spPr>
          <a:xfrm>
            <a:off x="6629044" y="55032"/>
            <a:ext cx="5184524" cy="658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57" y="4800721"/>
            <a:ext cx="8751888" cy="1507067"/>
          </a:xfrm>
        </p:spPr>
        <p:txBody>
          <a:bodyPr>
            <a:normAutofit/>
          </a:bodyPr>
          <a:lstStyle/>
          <a:p>
            <a:r>
              <a:rPr lang="en-IE" sz="4800" b="1" dirty="0">
                <a:cs typeface="Calibri Light"/>
              </a:rPr>
              <a:t>Spellings/Phonics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254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cs typeface="Calibri"/>
              </a:rPr>
              <a:t>Dictation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Parents/siblings, </a:t>
            </a:r>
            <a:r>
              <a:rPr lang="en-IE" dirty="0">
                <a:solidFill>
                  <a:schemeClr val="bg1"/>
                </a:solidFill>
              </a:rPr>
              <a:t>where possible please read out the following sentences and ask your child to write them down. Make up your own sentences using the </a:t>
            </a:r>
            <a:r>
              <a:rPr lang="en-IE" dirty="0" smtClean="0">
                <a:solidFill>
                  <a:schemeClr val="bg1"/>
                </a:solidFill>
              </a:rPr>
              <a:t>‘</a:t>
            </a:r>
            <a:r>
              <a:rPr lang="en-IE" i="1" dirty="0" smtClean="0">
                <a:solidFill>
                  <a:schemeClr val="bg1"/>
                </a:solidFill>
              </a:rPr>
              <a:t>magic e with o’ </a:t>
            </a:r>
            <a:r>
              <a:rPr lang="en-IE" dirty="0">
                <a:solidFill>
                  <a:schemeClr val="bg1"/>
                </a:solidFill>
              </a:rPr>
              <a:t>words.</a:t>
            </a:r>
            <a:endParaRPr lang="en-IE" dirty="0">
              <a:solidFill>
                <a:schemeClr val="bg1"/>
              </a:solidFill>
              <a:cs typeface="Calibri"/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1. </a:t>
            </a:r>
            <a:r>
              <a:rPr lang="en-IE" dirty="0" smtClean="0">
                <a:solidFill>
                  <a:schemeClr val="bg1"/>
                </a:solidFill>
              </a:rPr>
              <a:t>I got a phone call.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2</a:t>
            </a:r>
            <a:r>
              <a:rPr lang="en-IE" dirty="0">
                <a:solidFill>
                  <a:schemeClr val="bg1"/>
                </a:solidFill>
              </a:rPr>
              <a:t>. </a:t>
            </a:r>
            <a:r>
              <a:rPr lang="en-IE" dirty="0" smtClean="0">
                <a:solidFill>
                  <a:schemeClr val="bg1"/>
                </a:solidFill>
              </a:rPr>
              <a:t>The dog put the bone in the hole.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3. </a:t>
            </a:r>
            <a:r>
              <a:rPr lang="en-IE" dirty="0" smtClean="0">
                <a:solidFill>
                  <a:schemeClr val="bg1"/>
                </a:solidFill>
              </a:rPr>
              <a:t>They put on their bath robe.</a:t>
            </a:r>
          </a:p>
          <a:p>
            <a:pPr marL="0" indent="0">
              <a:buNone/>
            </a:pPr>
            <a:endParaRPr lang="en-IE" dirty="0" smtClean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0245" y="186146"/>
            <a:ext cx="2857500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4495800"/>
            <a:ext cx="735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If you would like to write more sentences ask your parent to make up some more sentences.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30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4146-246F-42C5-AA91-EBD5E19F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12" y="5270500"/>
            <a:ext cx="4116388" cy="1079499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cs typeface="Calibri Light"/>
              </a:rPr>
              <a:t>Reading  </a:t>
            </a:r>
            <a:r>
              <a:rPr lang="en-US" sz="7500" b="1" dirty="0">
                <a:cs typeface="Calibri Light"/>
              </a:rPr>
              <a:t>               </a:t>
            </a:r>
            <a:endParaRPr lang="en-US" sz="7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FE117-651A-45BD-B96F-817F64758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352088" cy="467359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We are asking  parents to sign up to the website</a:t>
            </a:r>
            <a:r>
              <a:rPr lang="en-US" sz="2400" i="1" dirty="0">
                <a:cs typeface="Calibri"/>
              </a:rPr>
              <a:t> </a:t>
            </a:r>
            <a:r>
              <a:rPr lang="en-US" sz="2400" dirty="0">
                <a:ea typeface="+mn-lt"/>
                <a:cs typeface="+mn-lt"/>
                <a:hlinkClick r:id="rId2"/>
              </a:rPr>
              <a:t>https://home.oxfordowl.co.uk/books/free-ebooks/</a:t>
            </a:r>
            <a:endParaRPr lang="en-US" sz="2400" i="1" dirty="0"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Create an account and each day choose a book for your child to read from the appropriate age category. </a:t>
            </a:r>
            <a:r>
              <a:rPr lang="en-US" sz="2400" b="1" dirty="0" smtClean="0">
                <a:solidFill>
                  <a:schemeClr val="bg1"/>
                </a:solidFill>
                <a:cs typeface="Calibri"/>
              </a:rPr>
              <a:t>They NEED to read each day.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cs typeface="Calibri"/>
              </a:rPr>
              <a:t>	(</a:t>
            </a:r>
            <a:r>
              <a:rPr lang="en-US" sz="2400" b="1" i="1" u="sng" dirty="0">
                <a:solidFill>
                  <a:schemeClr val="bg1"/>
                </a:solidFill>
                <a:cs typeface="Calibri"/>
              </a:rPr>
              <a:t>PLEAS</a:t>
            </a:r>
            <a:r>
              <a:rPr lang="en-US" sz="2400" b="1" u="sng" dirty="0">
                <a:solidFill>
                  <a:schemeClr val="bg1"/>
                </a:solidFill>
                <a:cs typeface="Calibri"/>
              </a:rPr>
              <a:t>E</a:t>
            </a:r>
            <a:r>
              <a:rPr lang="en-US" sz="2400" b="1" dirty="0">
                <a:solidFill>
                  <a:schemeClr val="bg1"/>
                </a:solidFill>
                <a:cs typeface="Calibri"/>
              </a:rPr>
              <a:t> do </a:t>
            </a:r>
            <a:r>
              <a:rPr lang="en-US" sz="2400" b="1" dirty="0" smtClean="0">
                <a:solidFill>
                  <a:schemeClr val="bg1"/>
                </a:solidFill>
                <a:cs typeface="Calibri"/>
              </a:rPr>
              <a:t>this)</a:t>
            </a:r>
            <a:endParaRPr lang="en-US" sz="2400" dirty="0">
              <a:solidFill>
                <a:schemeClr val="bg1"/>
              </a:solidFill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We encourage you to read to your child as much as possible. This is a nice way to bond but it also shows them how reading should sound. It shows them that you see it as a meaningful activity. </a:t>
            </a:r>
          </a:p>
          <a:p>
            <a:pPr>
              <a:buFont typeface="Arial"/>
              <a:buChar char="•"/>
            </a:pPr>
            <a:r>
              <a:rPr lang="en-US" sz="2400" i="1" dirty="0">
                <a:solidFill>
                  <a:schemeClr val="bg1"/>
                </a:solidFill>
                <a:ea typeface="+mn-lt"/>
                <a:cs typeface="+mn-lt"/>
              </a:rPr>
              <a:t>Roald Dahl books, </a:t>
            </a:r>
            <a:r>
              <a:rPr lang="en-US" sz="2400" i="1" dirty="0" smtClean="0">
                <a:solidFill>
                  <a:schemeClr val="bg1"/>
                </a:solidFill>
                <a:ea typeface="+mn-lt"/>
                <a:cs typeface="+mn-lt"/>
              </a:rPr>
              <a:t>Horrid Henry, </a:t>
            </a:r>
            <a:r>
              <a:rPr lang="en-US" sz="2400" i="1" dirty="0">
                <a:solidFill>
                  <a:schemeClr val="bg1"/>
                </a:solidFill>
                <a:ea typeface="+mn-lt"/>
                <a:cs typeface="+mn-lt"/>
              </a:rPr>
              <a:t>Princess Mirrorbelle, Fairy </a:t>
            </a:r>
            <a:r>
              <a:rPr lang="en-US" sz="2400" i="1" dirty="0" smtClean="0">
                <a:solidFill>
                  <a:schemeClr val="bg1"/>
                </a:solidFill>
                <a:ea typeface="+mn-lt"/>
                <a:cs typeface="+mn-lt"/>
              </a:rPr>
              <a:t>tales and David</a:t>
            </a:r>
            <a:r>
              <a:rPr lang="en-US" sz="2400" i="1" dirty="0">
                <a:solidFill>
                  <a:schemeClr val="bg1"/>
                </a:solidFill>
                <a:ea typeface="+mn-lt"/>
                <a:cs typeface="+mn-lt"/>
              </a:rPr>
              <a:t> Walliams books are a few examples </a:t>
            </a:r>
            <a:r>
              <a:rPr lang="en-US" sz="2400" i="1" dirty="0" smtClean="0">
                <a:solidFill>
                  <a:schemeClr val="bg1"/>
                </a:solidFill>
                <a:ea typeface="+mn-lt"/>
                <a:cs typeface="+mn-lt"/>
              </a:rPr>
              <a:t>to use or pick a </a:t>
            </a:r>
            <a:r>
              <a:rPr lang="en-US" sz="2400" i="1" dirty="0">
                <a:solidFill>
                  <a:schemeClr val="bg1"/>
                </a:solidFill>
                <a:ea typeface="+mn-lt"/>
                <a:cs typeface="+mn-lt"/>
              </a:rPr>
              <a:t>book you enjoyed as a child. </a:t>
            </a: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 marL="0" indent="0">
              <a:buNone/>
            </a:pPr>
            <a:endParaRPr lang="en-US" i="1" dirty="0">
              <a:cs typeface="Calibri"/>
            </a:endParaRPr>
          </a:p>
          <a:p>
            <a:endParaRPr lang="en-US" i="1" dirty="0">
              <a:cs typeface="Calibri"/>
            </a:endParaRPr>
          </a:p>
        </p:txBody>
      </p:sp>
      <p:pic>
        <p:nvPicPr>
          <p:cNvPr id="4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887061-730C-4F52-9FD4-EDD0E7D7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212" y="155926"/>
            <a:ext cx="1888088" cy="133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6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609600"/>
            <a:ext cx="11453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On the Oxford Owl website there is a book called </a:t>
            </a:r>
            <a:r>
              <a:rPr lang="en-IE" sz="2400" i="1" dirty="0" smtClean="0"/>
              <a:t>A Hole in my Tooth</a:t>
            </a:r>
            <a:r>
              <a:rPr lang="en-IE" sz="2400" dirty="0" smtClean="0"/>
              <a:t>. We recommend you read this book this week as it has lots of ‘magic e with o’ words. You can find it here </a:t>
            </a:r>
            <a:r>
              <a:rPr lang="en-IE" sz="2400" dirty="0">
                <a:hlinkClick r:id="rId2"/>
              </a:rPr>
              <a:t>https://www.oxfordowl.co.uk/home/reading-site/find-a-book/library-page?type=book&amp;view=&amp;</a:t>
            </a:r>
            <a:r>
              <a:rPr lang="en-IE" sz="2400" dirty="0" smtClean="0">
                <a:hlinkClick r:id="rId2"/>
              </a:rPr>
              <a:t>query=hole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778" r="-74" b="5185"/>
          <a:stretch/>
        </p:blipFill>
        <p:spPr>
          <a:xfrm>
            <a:off x="269181" y="2206625"/>
            <a:ext cx="4667049" cy="30607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2D24146-246F-42C5-AA91-EBD5E19F4C24}"/>
              </a:ext>
            </a:extLst>
          </p:cNvPr>
          <p:cNvSpPr txBox="1">
            <a:spLocks/>
          </p:cNvSpPr>
          <p:nvPr/>
        </p:nvSpPr>
        <p:spPr>
          <a:xfrm>
            <a:off x="989012" y="5460821"/>
            <a:ext cx="3049588" cy="10794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300" b="1" dirty="0" smtClean="0">
                <a:cs typeface="Calibri Light"/>
              </a:rPr>
              <a:t>Reading</a:t>
            </a:r>
            <a:r>
              <a:rPr lang="en-US" sz="6700" b="1" dirty="0" smtClean="0">
                <a:cs typeface="Calibri Light"/>
              </a:rPr>
              <a:t>  </a:t>
            </a:r>
            <a:r>
              <a:rPr lang="en-US" sz="7500" b="1" dirty="0" smtClean="0">
                <a:cs typeface="Calibri Light"/>
              </a:rPr>
              <a:t>               </a:t>
            </a:r>
            <a:endParaRPr lang="en-US" sz="7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5439" t="23704" r="17697" b="40000"/>
          <a:stretch/>
        </p:blipFill>
        <p:spPr>
          <a:xfrm>
            <a:off x="5143500" y="2206625"/>
            <a:ext cx="6830512" cy="42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001" t="19260" r="19480" b="26296"/>
          <a:stretch/>
        </p:blipFill>
        <p:spPr>
          <a:xfrm>
            <a:off x="419100" y="1295401"/>
            <a:ext cx="7195760" cy="471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" y="197704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 smtClean="0"/>
              <a:t>Poetry</a:t>
            </a:r>
            <a:endParaRPr lang="en-IE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99400" y="1295401"/>
            <a:ext cx="3721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Read this silly poem about the elephant with a telephone. Try to read it every day and see how much you can remember by the end of the week!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8018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212</TotalTime>
  <Words>584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Century Gothic</vt:lpstr>
      <vt:lpstr>Comic Sans MS</vt:lpstr>
      <vt:lpstr>SassoonPrimaryInfant</vt:lpstr>
      <vt:lpstr>Wingdings</vt:lpstr>
      <vt:lpstr>Wingdings 3</vt:lpstr>
      <vt:lpstr>Slice</vt:lpstr>
      <vt:lpstr> ***Children will need a copy, pencil, eraser and colours to complete the tasks***</vt:lpstr>
      <vt:lpstr>Spellings/ Phonics</vt:lpstr>
      <vt:lpstr> </vt:lpstr>
      <vt:lpstr>Spellings and Phonics</vt:lpstr>
      <vt:lpstr>Spellings/ Phonics </vt:lpstr>
      <vt:lpstr>Spellings/Phonics</vt:lpstr>
      <vt:lpstr>Reading                 </vt:lpstr>
      <vt:lpstr>PowerPoint Presentation</vt:lpstr>
      <vt:lpstr>PowerPoint Presentation</vt:lpstr>
      <vt:lpstr>Reading</vt:lpstr>
      <vt:lpstr>Writing   </vt:lpstr>
      <vt:lpstr>Writing</vt:lpstr>
      <vt:lpstr>Gaeilge – An teilifís (television)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 O'Connor</dc:creator>
  <cp:lastModifiedBy>Teacher</cp:lastModifiedBy>
  <cp:revision>207</cp:revision>
  <dcterms:created xsi:type="dcterms:W3CDTF">2020-03-19T11:15:23Z</dcterms:created>
  <dcterms:modified xsi:type="dcterms:W3CDTF">2020-04-15T13:07:39Z</dcterms:modified>
</cp:coreProperties>
</file>