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56" r:id="rId5"/>
    <p:sldId id="257" r:id="rId6"/>
    <p:sldId id="266" r:id="rId7"/>
    <p:sldId id="258" r:id="rId8"/>
    <p:sldId id="261" r:id="rId9"/>
    <p:sldId id="269" r:id="rId10"/>
    <p:sldId id="262" r:id="rId11"/>
    <p:sldId id="263" r:id="rId12"/>
    <p:sldId id="270" r:id="rId13"/>
    <p:sldId id="264" r:id="rId14"/>
    <p:sldId id="265" r:id="rId15"/>
    <p:sldId id="267" r:id="rId16"/>
    <p:sldId id="268" r:id="rId17"/>
    <p:sldId id="271"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12" autoAdjust="0"/>
  </p:normalViewPr>
  <p:slideViewPr>
    <p:cSldViewPr snapToGrid="0">
      <p:cViewPr varScale="1">
        <p:scale>
          <a:sx n="73" d="100"/>
          <a:sy n="73" d="100"/>
        </p:scale>
        <p:origin x="618" y="78"/>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4/21/2020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4/21/2020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9.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hyperlink" Target="https://www.scholastic.com/teachers/teaching-tools/articles/resources/scholastic-learn-at-home--free-resources-for-school-closures.html" TargetMode="External"/><Relationship Id="rId2" Type="http://schemas.openxmlformats.org/officeDocument/2006/relationships/hyperlink" Target="https://www.storylineonline.net/"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hyperlink" Target="mailto:hscl@shjkillinarden.ie"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video" Target="https://www.youtube.com/embed/t_-AUD0DT30"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lstStyle/>
          <a:p>
            <a:r>
              <a:rPr lang="en-US" dirty="0" smtClean="0"/>
              <a:t>April 2020</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r>
              <a:rPr lang="en-US" sz="6000" dirty="0" smtClean="0">
                <a:latin typeface="+mn-lt"/>
              </a:rPr>
              <a:t>The Den</a:t>
            </a:r>
            <a:endParaRPr lang="ru-RU" sz="6000" dirty="0">
              <a:latin typeface="+mn-lt"/>
            </a:endParaRPr>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r>
              <a:rPr lang="en-US" dirty="0" smtClean="0"/>
              <a:t>Home-School Links</a:t>
            </a:r>
            <a:endParaRPr lang="ru-RU" dirty="0"/>
          </a:p>
        </p:txBody>
      </p:sp>
      <p:pic>
        <p:nvPicPr>
          <p:cNvPr id="6" name="Picture Placeholder 8">
            <a:extLst>
              <a:ext uri="{FF2B5EF4-FFF2-40B4-BE49-F238E27FC236}">
                <a16:creationId xmlns:a16="http://schemas.microsoft.com/office/drawing/2014/main" id="{F1EACC03-9DC7-4C77-9BAE-11CBF767B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pic>
    </p:spTree>
    <p:extLst>
      <p:ext uri="{BB962C8B-B14F-4D97-AF65-F5344CB8AC3E}">
        <p14:creationId xmlns:p14="http://schemas.microsoft.com/office/powerpoint/2010/main" val="399774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a:xfrm rot="887107">
            <a:off x="7281729" y="2084275"/>
            <a:ext cx="4821219" cy="1325563"/>
          </a:xfrm>
        </p:spPr>
        <p:txBody>
          <a:bodyPr>
            <a:normAutofit/>
          </a:bodyPr>
          <a:lstStyle/>
          <a:p>
            <a:r>
              <a:rPr lang="en-IE" sz="2400" b="0" dirty="0" smtClean="0">
                <a:solidFill>
                  <a:schemeClr val="accent4">
                    <a:lumMod val="50000"/>
                  </a:schemeClr>
                </a:solidFill>
              </a:rPr>
              <a:t>Ms. O’Meara spied some brown lambs on her walk…</a:t>
            </a:r>
            <a:endParaRPr lang="ru-RU" sz="2400" b="0" dirty="0">
              <a:solidFill>
                <a:schemeClr val="accent4">
                  <a:lumMod val="50000"/>
                </a:schemeClr>
              </a:solidFill>
            </a:endParaRPr>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647056">
            <a:off x="8266844" y="3883379"/>
            <a:ext cx="3689627" cy="906660"/>
          </a:xfrm>
        </p:spPr>
        <p:txBody>
          <a:bodyPr/>
          <a:lstStyle/>
          <a:p>
            <a:pPr algn="ctr"/>
            <a:r>
              <a:rPr lang="en-IE" sz="1800" b="0" dirty="0">
                <a:latin typeface="+mj-lt"/>
              </a:rPr>
              <a:t>What Nursery Rhymes do you </a:t>
            </a:r>
            <a:r>
              <a:rPr lang="en-IE" sz="1800" b="0" dirty="0" smtClean="0">
                <a:latin typeface="+mj-lt"/>
              </a:rPr>
              <a:t>know about </a:t>
            </a:r>
            <a:r>
              <a:rPr lang="en-IE" sz="1800" b="0" dirty="0">
                <a:latin typeface="+mj-lt"/>
              </a:rPr>
              <a:t>lambs or </a:t>
            </a:r>
            <a:r>
              <a:rPr lang="en-IE" sz="1800" b="0" dirty="0" smtClean="0">
                <a:latin typeface="+mj-lt"/>
              </a:rPr>
              <a:t>sheep?</a:t>
            </a:r>
            <a:endParaRPr lang="ru-RU" sz="18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67455">
            <a:off x="347512" y="1202410"/>
            <a:ext cx="6089194" cy="5884451"/>
          </a:xfrm>
          <a:prstGeom prst="rect">
            <a:avLst/>
          </a:prstGeom>
        </p:spPr>
      </p:pic>
    </p:spTree>
    <p:extLst>
      <p:ext uri="{BB962C8B-B14F-4D97-AF65-F5344CB8AC3E}">
        <p14:creationId xmlns:p14="http://schemas.microsoft.com/office/powerpoint/2010/main" val="1923331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11</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nchor="t">
            <a:normAutofit fontScale="90000"/>
          </a:bodyPr>
          <a:lstStyle/>
          <a:p>
            <a:r>
              <a:rPr lang="en-US" sz="3600" b="0" dirty="0" smtClean="0"/>
              <a:t>No cook food art (Inspired by </a:t>
            </a:r>
            <a:r>
              <a:rPr lang="en-US" sz="3600" b="0" dirty="0" err="1" smtClean="0"/>
              <a:t>Tiarnan</a:t>
            </a:r>
            <a:r>
              <a:rPr lang="en-US" sz="3600" b="0" dirty="0" smtClean="0"/>
              <a:t>)</a:t>
            </a:r>
            <a:endParaRPr lang="en-US" sz="3600" b="0" dirty="0"/>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p:txBody>
          <a:bodyPr>
            <a:normAutofit/>
          </a:bodyPr>
          <a:lstStyle/>
          <a:p>
            <a:endParaRPr lang="en-US" sz="2000" dirty="0">
              <a:solidFill>
                <a:schemeClr val="accent4">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134" y="439737"/>
            <a:ext cx="4505768" cy="44588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697" y="1660557"/>
            <a:ext cx="4369340" cy="43474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0" y="1727585"/>
            <a:ext cx="2270237" cy="2871850"/>
          </a:xfrm>
          <a:prstGeom prst="rect">
            <a:avLst/>
          </a:prstGeom>
        </p:spPr>
      </p:pic>
    </p:spTree>
    <p:extLst>
      <p:ext uri="{BB962C8B-B14F-4D97-AF65-F5344CB8AC3E}">
        <p14:creationId xmlns:p14="http://schemas.microsoft.com/office/powerpoint/2010/main" val="59582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a:t>
            </a:r>
            <a:r>
              <a:rPr lang="en-US" dirty="0" smtClean="0"/>
              <a:t>         </a:t>
            </a:r>
          </a:p>
          <a:p>
            <a:endParaRPr lang="en-US" noProof="0" dirty="0"/>
          </a:p>
          <a:p>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4" name="Title 3"/>
          <p:cNvSpPr>
            <a:spLocks noGrp="1"/>
          </p:cNvSpPr>
          <p:nvPr>
            <p:ph type="title"/>
          </p:nvPr>
        </p:nvSpPr>
        <p:spPr/>
        <p:txBody>
          <a:bodyPr>
            <a:normAutofit/>
          </a:bodyPr>
          <a:lstStyle/>
          <a:p>
            <a:r>
              <a:rPr lang="en-IE" sz="3200" dirty="0" smtClean="0"/>
              <a:t>Funky Fingers</a:t>
            </a:r>
            <a:br>
              <a:rPr lang="en-IE" sz="3200" dirty="0" smtClean="0"/>
            </a:br>
            <a:r>
              <a:rPr lang="en-IE" sz="2000" dirty="0" smtClean="0"/>
              <a:t>(Fine Motor Skills Activities)</a:t>
            </a:r>
            <a:endParaRPr lang="en-IE" sz="20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24651" y="569165"/>
            <a:ext cx="3804058" cy="251701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0" y="3382601"/>
            <a:ext cx="3844834" cy="25632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459" y="1528354"/>
            <a:ext cx="3121152" cy="241590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777246" y="3509338"/>
            <a:ext cx="2366692" cy="355003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55" y="1827674"/>
            <a:ext cx="3295255" cy="2636204"/>
          </a:xfrm>
          <a:prstGeom prst="rect">
            <a:avLst/>
          </a:prstGeom>
        </p:spPr>
      </p:pic>
    </p:spTree>
    <p:extLst>
      <p:ext uri="{BB962C8B-B14F-4D97-AF65-F5344CB8AC3E}">
        <p14:creationId xmlns:p14="http://schemas.microsoft.com/office/powerpoint/2010/main" val="3038444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p:cNvSpPr>
            <a:spLocks noGrp="1"/>
          </p:cNvSpPr>
          <p:nvPr>
            <p:ph type="title"/>
          </p:nvPr>
        </p:nvSpPr>
        <p:spPr/>
        <p:txBody>
          <a:bodyPr/>
          <a:lstStyle/>
          <a:p>
            <a:r>
              <a:rPr lang="en-IE" dirty="0" err="1" smtClean="0"/>
              <a:t>Storytime</a:t>
            </a:r>
            <a:endParaRPr lang="en-IE" dirty="0"/>
          </a:p>
        </p:txBody>
      </p:sp>
      <p:sp>
        <p:nvSpPr>
          <p:cNvPr id="5" name="Content Placeholder 4"/>
          <p:cNvSpPr>
            <a:spLocks noGrp="1"/>
          </p:cNvSpPr>
          <p:nvPr>
            <p:ph idx="1"/>
          </p:nvPr>
        </p:nvSpPr>
        <p:spPr>
          <a:xfrm>
            <a:off x="911225" y="1777048"/>
            <a:ext cx="10442575" cy="4351338"/>
          </a:xfrm>
        </p:spPr>
        <p:txBody>
          <a:bodyPr>
            <a:normAutofit/>
          </a:bodyPr>
          <a:lstStyle/>
          <a:p>
            <a:pPr marL="0" indent="0">
              <a:buNone/>
            </a:pPr>
            <a:r>
              <a:rPr lang="en-IE" dirty="0" smtClean="0"/>
              <a:t>There are a variety of websites where you can see stories animated and read aloud:</a:t>
            </a:r>
          </a:p>
          <a:p>
            <a:r>
              <a:rPr lang="en-IE" dirty="0" smtClean="0">
                <a:hlinkClick r:id="rId2"/>
              </a:rPr>
              <a:t>https</a:t>
            </a:r>
            <a:r>
              <a:rPr lang="en-IE" dirty="0">
                <a:hlinkClick r:id="rId2"/>
              </a:rPr>
              <a:t>://</a:t>
            </a:r>
            <a:r>
              <a:rPr lang="en-IE" dirty="0" smtClean="0">
                <a:hlinkClick r:id="rId2"/>
              </a:rPr>
              <a:t>www.storylineonline.net</a:t>
            </a:r>
            <a:endParaRPr lang="en-IE" dirty="0" smtClean="0"/>
          </a:p>
          <a:p>
            <a:r>
              <a:rPr lang="en-IE" dirty="0">
                <a:hlinkClick r:id="rId3"/>
              </a:rPr>
              <a:t>https://www.scholastic.com/teachers/teaching-tools/articles/resources/scholastic-learn-at-home--free-resources-for-school-closures.html</a:t>
            </a:r>
            <a:r>
              <a:rPr lang="en-IE" dirty="0" smtClean="0">
                <a:hlinkClick r:id="rId3"/>
              </a:rPr>
              <a:t>#</a:t>
            </a:r>
            <a:endParaRPr lang="en-IE" dirty="0" smtClean="0"/>
          </a:p>
          <a:p>
            <a:endParaRPr lang="en-IE" dirty="0"/>
          </a:p>
          <a:p>
            <a:pPr marL="0" indent="0">
              <a:buNone/>
            </a:pPr>
            <a:endParaRPr lang="en-IE" dirty="0"/>
          </a:p>
        </p:txBody>
      </p:sp>
    </p:spTree>
    <p:extLst>
      <p:ext uri="{BB962C8B-B14F-4D97-AF65-F5344CB8AC3E}">
        <p14:creationId xmlns:p14="http://schemas.microsoft.com/office/powerpoint/2010/main" val="23675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a:bodyPr>
          <a:lstStyle/>
          <a:p>
            <a:pPr marL="0" indent="0">
              <a:buNone/>
            </a:pPr>
            <a:r>
              <a:rPr lang="en-IE" dirty="0" smtClean="0"/>
              <a:t>Children,</a:t>
            </a:r>
          </a:p>
          <a:p>
            <a:pPr marL="0" indent="0">
              <a:buNone/>
            </a:pPr>
            <a:r>
              <a:rPr lang="en-IE" dirty="0" smtClean="0"/>
              <a:t>Keep up the great work!  It is hard at the moment because you can’t do all the things you usually do but we know that you are all being very patient and we are so proud of you.</a:t>
            </a:r>
          </a:p>
          <a:p>
            <a:pPr marL="0" indent="0">
              <a:buNone/>
            </a:pPr>
            <a:endParaRPr lang="en-IE" dirty="0"/>
          </a:p>
          <a:p>
            <a:pPr marL="0" indent="0">
              <a:buNone/>
            </a:pPr>
            <a:r>
              <a:rPr lang="en-IE" dirty="0" smtClean="0"/>
              <a:t>Parents</a:t>
            </a:r>
            <a:r>
              <a:rPr lang="en-IE" dirty="0" smtClean="0"/>
              <a:t>, please </a:t>
            </a:r>
            <a:r>
              <a:rPr lang="en-IE" dirty="0" smtClean="0"/>
              <a:t>contact us if you need anything.  Take care </a:t>
            </a:r>
            <a:r>
              <a:rPr lang="en-IE" dirty="0" smtClean="0">
                <a:sym typeface="Wingdings" panose="05000000000000000000" pitchFamily="2" charset="2"/>
              </a:rPr>
              <a:t></a:t>
            </a:r>
            <a:endParaRPr lang="en-IE" dirty="0" smtClean="0"/>
          </a:p>
          <a:p>
            <a:pPr marL="0" indent="0">
              <a:buNone/>
            </a:pPr>
            <a:endParaRPr lang="en-IE" dirty="0"/>
          </a:p>
          <a:p>
            <a:pPr marL="0" indent="0">
              <a:buNone/>
            </a:pPr>
            <a:endParaRPr lang="en-IE" dirty="0"/>
          </a:p>
        </p:txBody>
      </p:sp>
      <p:sp>
        <p:nvSpPr>
          <p:cNvPr id="6" name="Text Placeholder 5"/>
          <p:cNvSpPr>
            <a:spLocks noGrp="1"/>
          </p:cNvSpPr>
          <p:nvPr>
            <p:ph type="body" sz="half" idx="2"/>
          </p:nvPr>
        </p:nvSpPr>
        <p:spPr/>
        <p:txBody>
          <a:bodyPr/>
          <a:lstStyle/>
          <a:p>
            <a:r>
              <a:rPr lang="en-IE" dirty="0" smtClean="0"/>
              <a:t>Also on the school website, under  Classes- ASD unit, you might like to check out:</a:t>
            </a:r>
          </a:p>
          <a:p>
            <a:pPr marL="285750" indent="-285750">
              <a:buFont typeface="Arial" panose="020B0604020202020204" pitchFamily="34" charset="0"/>
              <a:buChar char="•"/>
            </a:pPr>
            <a:r>
              <a:rPr lang="en-IE" dirty="0" smtClean="0"/>
              <a:t>Attention Autism video </a:t>
            </a:r>
          </a:p>
          <a:p>
            <a:pPr marL="285750" indent="-285750">
              <a:buFont typeface="Arial" panose="020B0604020202020204" pitchFamily="34" charset="0"/>
              <a:buChar char="•"/>
            </a:pPr>
            <a:r>
              <a:rPr lang="en-IE" dirty="0" smtClean="0"/>
              <a:t>Occupational Therapy games</a:t>
            </a:r>
            <a:endParaRPr lang="en-IE" dirty="0"/>
          </a:p>
        </p:txBody>
      </p:sp>
      <p:sp>
        <p:nvSpPr>
          <p:cNvPr id="2" name="Title 1"/>
          <p:cNvSpPr>
            <a:spLocks noGrp="1"/>
          </p:cNvSpPr>
          <p:nvPr>
            <p:ph type="title"/>
          </p:nvPr>
        </p:nvSpPr>
        <p:spPr/>
        <p:txBody>
          <a:bodyPr/>
          <a:lstStyle/>
          <a:p>
            <a:r>
              <a:rPr lang="en-IE" dirty="0" smtClean="0"/>
              <a:t>Finally…</a:t>
            </a:r>
            <a:endParaRPr lang="en-IE" dirty="0"/>
          </a:p>
        </p:txBody>
      </p:sp>
    </p:spTree>
    <p:extLst>
      <p:ext uri="{BB962C8B-B14F-4D97-AF65-F5344CB8AC3E}">
        <p14:creationId xmlns:p14="http://schemas.microsoft.com/office/powerpoint/2010/main" val="4226359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p:cNvSpPr>
            <a:spLocks noGrp="1"/>
          </p:cNvSpPr>
          <p:nvPr>
            <p:ph type="body" idx="1"/>
          </p:nvPr>
        </p:nvSpPr>
        <p:spPr/>
        <p:txBody>
          <a:bodyPr/>
          <a:lstStyle/>
          <a:p>
            <a:endParaRPr lang="en-IE" dirty="0" smtClean="0"/>
          </a:p>
          <a:p>
            <a:endParaRPr lang="en-IE" dirty="0"/>
          </a:p>
          <a:p>
            <a:endParaRPr lang="en-IE" dirty="0" smtClean="0"/>
          </a:p>
          <a:p>
            <a:endParaRPr lang="en-IE" dirty="0"/>
          </a:p>
          <a:p>
            <a:endParaRPr lang="en-IE" dirty="0"/>
          </a:p>
        </p:txBody>
      </p:sp>
      <p:sp>
        <p:nvSpPr>
          <p:cNvPr id="29" name="Content Placeholder 28"/>
          <p:cNvSpPr>
            <a:spLocks noGrp="1"/>
          </p:cNvSpPr>
          <p:nvPr>
            <p:ph sz="half" idx="2"/>
          </p:nvPr>
        </p:nvSpPr>
        <p:spPr>
          <a:xfrm>
            <a:off x="1030139" y="3248025"/>
            <a:ext cx="2141493" cy="2311872"/>
          </a:xfrm>
        </p:spPr>
        <p:txBody>
          <a:bodyPr/>
          <a:lstStyle/>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p:txBody>
          <a:bodyPr/>
          <a:lstStyle/>
          <a:p>
            <a:endParaRPr lang="en-US" sz="2000" dirty="0" smtClean="0">
              <a:solidFill>
                <a:schemeClr val="tx1"/>
              </a:solidFill>
              <a:latin typeface="Bradley Hand ITC" panose="03070402050302030203" pitchFamily="66" charset="0"/>
            </a:endParaRPr>
          </a:p>
          <a:p>
            <a:endParaRPr lang="en-US" sz="2000" dirty="0">
              <a:solidFill>
                <a:schemeClr val="tx1"/>
              </a:solidFill>
              <a:latin typeface="Bradley Hand ITC" panose="03070402050302030203" pitchFamily="66" charset="0"/>
            </a:endParaRPr>
          </a:p>
          <a:p>
            <a:endParaRPr lang="en-US" sz="2000" dirty="0" smtClean="0">
              <a:solidFill>
                <a:schemeClr val="tx1"/>
              </a:solidFill>
              <a:latin typeface="Bradley Hand ITC" panose="03070402050302030203" pitchFamily="66" charset="0"/>
            </a:endParaRPr>
          </a:p>
          <a:p>
            <a:endParaRPr lang="en-US" sz="2000" dirty="0">
              <a:solidFill>
                <a:schemeClr val="tx1"/>
              </a:solidFill>
              <a:latin typeface="Bradley Hand ITC" panose="03070402050302030203" pitchFamily="66" charset="0"/>
            </a:endParaRPr>
          </a:p>
          <a:p>
            <a:endParaRPr lang="en-US" sz="2000" dirty="0">
              <a:solidFill>
                <a:schemeClr val="tx1"/>
              </a:solidFill>
              <a:latin typeface="Bradley Hand ITC" panose="03070402050302030203" pitchFamily="66" charset="0"/>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normAutofit fontScale="90000"/>
          </a:bodyPr>
          <a:lstStyle/>
          <a:p>
            <a:pPr algn="ctr"/>
            <a:r>
              <a:rPr lang="en-US" dirty="0" smtClean="0">
                <a:latin typeface="Bradley Hand ITC" panose="03070402050302030203" pitchFamily="66" charset="0"/>
              </a:rPr>
              <a:t>Hello boys and girls!</a:t>
            </a:r>
            <a:endParaRPr lang="en-US" dirty="0">
              <a:latin typeface="Bradley Hand ITC" panose="03070402050302030203" pitchFamily="66" charset="0"/>
            </a:endParaRPr>
          </a:p>
        </p:txBody>
      </p:sp>
      <p:sp>
        <p:nvSpPr>
          <p:cNvPr id="30" name="Text Placeholder 29"/>
          <p:cNvSpPr>
            <a:spLocks noGrp="1"/>
          </p:cNvSpPr>
          <p:nvPr>
            <p:ph type="body" idx="13"/>
          </p:nvPr>
        </p:nvSpPr>
        <p:spPr>
          <a:xfrm>
            <a:off x="6204764" y="2576919"/>
            <a:ext cx="5076010" cy="600075"/>
          </a:xfrm>
        </p:spPr>
        <p:txBody>
          <a:bodyPr/>
          <a:lstStyle/>
          <a:p>
            <a:endParaRPr lang="en-IE" dirty="0" smtClean="0"/>
          </a:p>
          <a:p>
            <a:endParaRPr lang="en-IE" dirty="0"/>
          </a:p>
          <a:p>
            <a:endParaRPr lang="en-IE" dirty="0" smtClean="0"/>
          </a:p>
          <a:p>
            <a:endParaRPr lang="en-IE" dirty="0"/>
          </a:p>
          <a:p>
            <a:endParaRPr lang="en-IE" dirty="0" smtClean="0"/>
          </a:p>
          <a:p>
            <a:endParaRPr lang="en-IE" dirty="0"/>
          </a:p>
        </p:txBody>
      </p:sp>
      <p:sp>
        <p:nvSpPr>
          <p:cNvPr id="31" name="Content Placeholder 30"/>
          <p:cNvSpPr>
            <a:spLocks noGrp="1"/>
          </p:cNvSpPr>
          <p:nvPr>
            <p:ph sz="half" idx="14"/>
          </p:nvPr>
        </p:nvSpPr>
        <p:spPr>
          <a:xfrm>
            <a:off x="9117874" y="3248025"/>
            <a:ext cx="2162900" cy="2311872"/>
          </a:xfrm>
        </p:spPr>
        <p:txBody>
          <a:bodyPr/>
          <a:lstStyle/>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a:p>
        </p:txBody>
      </p:sp>
      <p:sp>
        <p:nvSpPr>
          <p:cNvPr id="32" name="Text Placeholder 31"/>
          <p:cNvSpPr>
            <a:spLocks noGrp="1"/>
          </p:cNvSpPr>
          <p:nvPr>
            <p:ph type="body" idx="15"/>
          </p:nvPr>
        </p:nvSpPr>
        <p:spPr>
          <a:xfrm rot="778434">
            <a:off x="5887706" y="4885115"/>
            <a:ext cx="5202936" cy="1115568"/>
          </a:xfrm>
        </p:spPr>
        <p:txBody>
          <a:bodyPr/>
          <a:lstStyle/>
          <a:p>
            <a:pPr algn="ctr"/>
            <a:r>
              <a:rPr lang="en-US" sz="4000" dirty="0" smtClean="0">
                <a:latin typeface="Bradley Hand ITC" panose="03070402050302030203" pitchFamily="66" charset="0"/>
              </a:rPr>
              <a:t>We miss you!</a:t>
            </a:r>
            <a:endParaRPr lang="en-US" sz="4000" dirty="0">
              <a:latin typeface="Bradley Hand ITC" panose="03070402050302030203" pitchFamily="66" charset="0"/>
            </a:endParaRPr>
          </a:p>
          <a:p>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96822" y="2717366"/>
            <a:ext cx="3677968" cy="2924583"/>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134" y="453074"/>
            <a:ext cx="2592225" cy="3900066"/>
          </a:xfrm>
          <a:prstGeom prst="rect">
            <a:avLst/>
          </a:prstGeom>
        </p:spPr>
      </p:pic>
    </p:spTree>
    <p:extLst>
      <p:ext uri="{BB962C8B-B14F-4D97-AF65-F5344CB8AC3E}">
        <p14:creationId xmlns:p14="http://schemas.microsoft.com/office/powerpoint/2010/main" val="2439947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rot="428035">
            <a:off x="3913986" y="1640057"/>
            <a:ext cx="3913632" cy="804672"/>
          </a:xfrm>
        </p:spPr>
        <p:txBody>
          <a:bodyPr/>
          <a:lstStyle/>
          <a:p>
            <a:r>
              <a:rPr lang="en-IE" dirty="0" smtClean="0">
                <a:latin typeface="+mj-lt"/>
              </a:rPr>
              <a:t>Hope you are too?</a:t>
            </a:r>
            <a:endParaRPr lang="en-IE" dirty="0">
              <a:latin typeface="+mj-lt"/>
            </a:endParaRPr>
          </a:p>
        </p:txBody>
      </p:sp>
      <p:sp>
        <p:nvSpPr>
          <p:cNvPr id="3" name="Footer Placeholder 2"/>
          <p:cNvSpPr>
            <a:spLocks noGrp="1"/>
          </p:cNvSpPr>
          <p:nvPr>
            <p:ph type="ftr" sz="quarter" idx="11"/>
          </p:nvPr>
        </p:nvSpPr>
        <p:spPr/>
        <p:txBody>
          <a:bodyPr/>
          <a:lstStyle/>
          <a:p>
            <a:r>
              <a:rPr lang="en-US" noProof="0" smtClean="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5" name="Title 4"/>
          <p:cNvSpPr>
            <a:spLocks noGrp="1"/>
          </p:cNvSpPr>
          <p:nvPr>
            <p:ph type="title"/>
          </p:nvPr>
        </p:nvSpPr>
        <p:spPr>
          <a:xfrm rot="-360000">
            <a:off x="481818" y="1032948"/>
            <a:ext cx="3933620" cy="734415"/>
          </a:xfrm>
        </p:spPr>
        <p:txBody>
          <a:bodyPr>
            <a:noAutofit/>
          </a:bodyPr>
          <a:lstStyle/>
          <a:p>
            <a:r>
              <a:rPr lang="en-IE" sz="2400" b="0" dirty="0" smtClean="0"/>
              <a:t>We are getting lots of exercise and fresh air!</a:t>
            </a:r>
            <a:endParaRPr lang="en-IE" sz="2400" b="0" dirty="0"/>
          </a:p>
        </p:txBody>
      </p:sp>
      <p:sp>
        <p:nvSpPr>
          <p:cNvPr id="6" name="Text Placeholder 5"/>
          <p:cNvSpPr>
            <a:spLocks noGrp="1"/>
          </p:cNvSpPr>
          <p:nvPr>
            <p:ph type="body" sz="quarter" idx="13"/>
          </p:nvPr>
        </p:nvSpPr>
        <p:spPr>
          <a:xfrm>
            <a:off x="808990" y="3879668"/>
            <a:ext cx="2741558" cy="1762441"/>
          </a:xfrm>
        </p:spPr>
        <p:txBody>
          <a:bodyPr/>
          <a:lstStyle/>
          <a:p>
            <a:endParaRPr lang="en-IE" dirty="0"/>
          </a:p>
        </p:txBody>
      </p:sp>
      <p:pic>
        <p:nvPicPr>
          <p:cNvPr id="8" name="Picture Placeholder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2141" b="22141"/>
          <a:stretch>
            <a:fillRect/>
          </a:stretch>
        </p:blipFill>
        <p:spPr>
          <a:xfrm rot="720000">
            <a:off x="6829083" y="677974"/>
            <a:ext cx="3651029" cy="4515112"/>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8009">
            <a:off x="715250" y="2011248"/>
            <a:ext cx="3278777" cy="5012237"/>
          </a:xfrm>
          <a:prstGeom prst="rect">
            <a:avLst/>
          </a:prstGeom>
        </p:spPr>
      </p:pic>
    </p:spTree>
    <p:extLst>
      <p:ext uri="{BB962C8B-B14F-4D97-AF65-F5344CB8AC3E}">
        <p14:creationId xmlns:p14="http://schemas.microsoft.com/office/powerpoint/2010/main" val="4027612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4</a:t>
            </a:fld>
            <a:endParaRPr lang="en-US" dirty="0"/>
          </a:p>
        </p:txBody>
      </p:sp>
      <p:sp>
        <p:nvSpPr>
          <p:cNvPr id="13" name="Title 12"/>
          <p:cNvSpPr>
            <a:spLocks noGrp="1"/>
          </p:cNvSpPr>
          <p:nvPr>
            <p:ph type="title"/>
          </p:nvPr>
        </p:nvSpPr>
        <p:spPr>
          <a:xfrm rot="-360000">
            <a:off x="250467" y="873490"/>
            <a:ext cx="4549728" cy="1061509"/>
          </a:xfrm>
        </p:spPr>
        <p:txBody>
          <a:bodyPr>
            <a:normAutofit/>
          </a:bodyPr>
          <a:lstStyle/>
          <a:p>
            <a:r>
              <a:rPr lang="en-IE" sz="2800" dirty="0" smtClean="0">
                <a:latin typeface="Bradley Hand ITC" panose="03070402050302030203" pitchFamily="66" charset="0"/>
              </a:rPr>
              <a:t>Hoping to see you soon</a:t>
            </a:r>
            <a:r>
              <a:rPr lang="en-IE" sz="2800" dirty="0" smtClean="0"/>
              <a:t>!</a:t>
            </a:r>
            <a:endParaRPr lang="en-IE" sz="2800" dirty="0"/>
          </a:p>
        </p:txBody>
      </p:sp>
      <p:sp>
        <p:nvSpPr>
          <p:cNvPr id="14" name="Text Placeholder 13"/>
          <p:cNvSpPr>
            <a:spLocks noGrp="1"/>
          </p:cNvSpPr>
          <p:nvPr>
            <p:ph type="body" idx="1"/>
          </p:nvPr>
        </p:nvSpPr>
        <p:spPr/>
        <p:txBody>
          <a:bodyPr/>
          <a:lstStyle/>
          <a:p>
            <a:endParaRPr lang="en-IE" dirty="0"/>
          </a:p>
        </p:txBody>
      </p:sp>
      <p:pic>
        <p:nvPicPr>
          <p:cNvPr id="17" name="Picture Placeholder 16">
            <a:extLst>
              <a:ext uri="{FF2B5EF4-FFF2-40B4-BE49-F238E27FC236}">
                <a16:creationId xmlns:a16="http://schemas.microsoft.com/office/drawing/2014/main" id="{C8B885F2-2AC2-46A9-9D9B-71123D1A1F6B}"/>
              </a:ext>
            </a:extLst>
          </p:cNvPr>
          <p:cNvPicPr>
            <a:picLocks noGrp="1" noChangeAspect="1"/>
          </p:cNvPicPr>
          <p:nvPr>
            <p:ph type="chart" sz="quarter" idx="14"/>
          </p:nvPr>
        </p:nvPicPr>
        <p:blipFill>
          <a:blip r:embed="rId2">
            <a:extLst>
              <a:ext uri="{28A0092B-C50C-407E-A947-70E740481C1C}">
                <a14:useLocalDpi xmlns:a14="http://schemas.microsoft.com/office/drawing/2010/main" val="0"/>
              </a:ext>
            </a:extLst>
          </a:blip>
          <a:stretch>
            <a:fillRect/>
          </a:stretch>
        </p:blipFill>
        <p:spPr>
          <a:xfrm>
            <a:off x="748030" y="2210937"/>
            <a:ext cx="2724912" cy="4482030"/>
          </a:xfr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082" y="638610"/>
            <a:ext cx="3373497" cy="600024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777" y="638610"/>
            <a:ext cx="3095324" cy="6000246"/>
          </a:xfrm>
          <a:prstGeom prst="rect">
            <a:avLst/>
          </a:prstGeom>
        </p:spPr>
      </p:pic>
    </p:spTree>
    <p:extLst>
      <p:ext uri="{BB962C8B-B14F-4D97-AF65-F5344CB8AC3E}">
        <p14:creationId xmlns:p14="http://schemas.microsoft.com/office/powerpoint/2010/main" val="3671418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4DFBAD-6226-4D42-9E5F-E317F2B65C9E}"/>
              </a:ext>
            </a:extLst>
          </p:cNvPr>
          <p:cNvSpPr>
            <a:spLocks noGrp="1"/>
          </p:cNvSpPr>
          <p:nvPr>
            <p:ph type="ftr" sz="quarter" idx="11"/>
          </p:nvPr>
        </p:nvSpPr>
        <p:spPr>
          <a:xfrm>
            <a:off x="3953378" y="5580699"/>
            <a:ext cx="2639323" cy="365125"/>
          </a:xfrm>
        </p:spPr>
        <p:txBody>
          <a:bodyPr/>
          <a:lstStyle/>
          <a:p>
            <a:pPr algn="ctr"/>
            <a:r>
              <a:rPr lang="en-US" dirty="0" smtClean="0">
                <a:solidFill>
                  <a:schemeClr val="accent4"/>
                </a:solidFill>
                <a:latin typeface="+mn-lt"/>
              </a:rPr>
              <a:t>The Den Team</a:t>
            </a:r>
            <a:endParaRPr lang="en-US" dirty="0">
              <a:solidFill>
                <a:schemeClr val="accent4"/>
              </a:solidFill>
              <a:latin typeface="+mn-lt"/>
            </a:endParaRP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pPr/>
              <a:t>5</a:t>
            </a:fld>
            <a:endParaRPr lang="en-US" dirty="0"/>
          </a:p>
        </p:txBody>
      </p:sp>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normAutofit/>
          </a:bodyPr>
          <a:lstStyle/>
          <a:p>
            <a:r>
              <a:rPr lang="en-US" sz="2800" dirty="0" smtClean="0">
                <a:latin typeface="+mn-lt"/>
              </a:rPr>
              <a:t>Dear Parents/Guardians,</a:t>
            </a:r>
            <a:endParaRPr lang="en-US" sz="2800" dirty="0">
              <a:latin typeface="+mn-lt"/>
            </a:endParaRP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sz="quarter" idx="13"/>
          </p:nvPr>
        </p:nvSpPr>
        <p:spPr>
          <a:xfrm>
            <a:off x="224055" y="1332094"/>
            <a:ext cx="9573088" cy="4431167"/>
          </a:xfrm>
        </p:spPr>
        <p:txBody>
          <a:bodyPr>
            <a:normAutofit lnSpcReduction="10000"/>
          </a:bodyPr>
          <a:lstStyle/>
          <a:p>
            <a:endParaRPr lang="en-US" sz="1800" b="1" dirty="0" smtClean="0"/>
          </a:p>
          <a:p>
            <a:endParaRPr lang="en-US" sz="1800" b="1" dirty="0"/>
          </a:p>
          <a:p>
            <a:endParaRPr lang="en-US" sz="1800" b="1" dirty="0" smtClean="0"/>
          </a:p>
          <a:p>
            <a:r>
              <a:rPr lang="en-US" sz="1800" b="1" dirty="0" smtClean="0"/>
              <a:t>We </a:t>
            </a:r>
            <a:r>
              <a:rPr lang="en-US" sz="1800" b="1" dirty="0"/>
              <a:t>hope you are all well and staying safe. We miss our wonderful Den </a:t>
            </a:r>
            <a:r>
              <a:rPr lang="en-US" sz="1800" b="1" dirty="0" smtClean="0"/>
              <a:t>friends.</a:t>
            </a:r>
          </a:p>
          <a:p>
            <a:r>
              <a:rPr lang="en-IE" sz="1800" b="1" dirty="0" smtClean="0"/>
              <a:t>We </a:t>
            </a:r>
            <a:r>
              <a:rPr lang="en-IE" sz="1800" b="1" dirty="0"/>
              <a:t>know that you have been trying to keep a routine going at home as much as is possible.  And we </a:t>
            </a:r>
            <a:r>
              <a:rPr lang="en-IE" sz="1800" b="1" dirty="0" smtClean="0"/>
              <a:t>are glad </a:t>
            </a:r>
            <a:r>
              <a:rPr lang="en-IE" sz="1800" b="1" dirty="0"/>
              <a:t>to hear that all children are doing well and have adapted to this ‘new normal</a:t>
            </a:r>
            <a:r>
              <a:rPr lang="en-IE" sz="1800" b="1" dirty="0" smtClean="0"/>
              <a:t>’.  However, we are all wishing, more than anything, to be back at school as soon as possible.</a:t>
            </a:r>
            <a:endParaRPr lang="en-IE" sz="1800" b="1" dirty="0"/>
          </a:p>
          <a:p>
            <a:r>
              <a:rPr lang="en-IE" sz="1800" b="1" dirty="0"/>
              <a:t>We have put together a few activities that you might like to try at home.  There </a:t>
            </a:r>
            <a:r>
              <a:rPr lang="en-IE" sz="1800" b="1" dirty="0" smtClean="0"/>
              <a:t>is </a:t>
            </a:r>
            <a:r>
              <a:rPr lang="en-IE" sz="1800" b="1" dirty="0"/>
              <a:t>no pressure to complete them.  </a:t>
            </a:r>
            <a:r>
              <a:rPr lang="en-US" sz="1800" b="1" dirty="0"/>
              <a:t>If some things work, that is great. If some things are not possible, that is fine too.  The most important thing is the wellbeing and happiness of the children, and </a:t>
            </a:r>
            <a:r>
              <a:rPr lang="en-US" sz="1800" b="1" dirty="0" smtClean="0"/>
              <a:t>yourselves,  </a:t>
            </a:r>
            <a:endParaRPr lang="en-US" sz="1800" b="1" dirty="0"/>
          </a:p>
          <a:p>
            <a:r>
              <a:rPr lang="en-US" sz="1800" b="1" dirty="0"/>
              <a:t>If you would like to share any photos of your child’s achievements on the school website for the Friday Gallery, you can send them to Gaye, HSCL on </a:t>
            </a:r>
            <a:r>
              <a:rPr lang="en-US" sz="1800" b="1" dirty="0" err="1"/>
              <a:t>Whatsapp</a:t>
            </a:r>
            <a:r>
              <a:rPr lang="en-US" sz="1800" b="1" dirty="0"/>
              <a:t> 087 7443779 or email </a:t>
            </a:r>
            <a:r>
              <a:rPr lang="en-US" sz="1800" b="1" dirty="0" smtClean="0">
                <a:hlinkClick r:id="rId2"/>
              </a:rPr>
              <a:t>hscl@shjkillinarden.ie</a:t>
            </a:r>
            <a:endParaRPr lang="en-US" sz="1800" b="1" dirty="0" smtClean="0"/>
          </a:p>
          <a:p>
            <a:r>
              <a:rPr lang="en-US" sz="1800" b="1" dirty="0" smtClean="0"/>
              <a:t>Take care of yourselves and your families,</a:t>
            </a:r>
          </a:p>
          <a:p>
            <a:endParaRPr lang="en-IE" sz="1800" b="1" dirty="0"/>
          </a:p>
          <a:p>
            <a:pPr algn="l"/>
            <a:endParaRPr lang="en-US" sz="1800" dirty="0"/>
          </a:p>
        </p:txBody>
      </p:sp>
      <p:graphicFrame>
        <p:nvGraphicFramePr>
          <p:cNvPr id="7" name="Table Placeholder 6" descr="table">
            <a:extLst>
              <a:ext uri="{FF2B5EF4-FFF2-40B4-BE49-F238E27FC236}">
                <a16:creationId xmlns:a16="http://schemas.microsoft.com/office/drawing/2014/main" id="{D83D9E27-1AC3-4FB1-9CE1-A4C5BB26FFF8}"/>
              </a:ext>
            </a:extLst>
          </p:cNvPr>
          <p:cNvGraphicFramePr>
            <a:graphicFrameLocks noGrp="1"/>
          </p:cNvGraphicFramePr>
          <p:nvPr>
            <p:ph type="tbl" sz="quarter" idx="4294967295"/>
            <p:extLst>
              <p:ext uri="{D42A27DB-BD31-4B8C-83A1-F6EECF244321}">
                <p14:modId xmlns:p14="http://schemas.microsoft.com/office/powerpoint/2010/main" val="635274945"/>
              </p:ext>
            </p:extLst>
          </p:nvPr>
        </p:nvGraphicFramePr>
        <p:xfrm>
          <a:off x="9904015" y="118201"/>
          <a:ext cx="2100270" cy="2011680"/>
        </p:xfrm>
        <a:graphic>
          <a:graphicData uri="http://schemas.openxmlformats.org/drawingml/2006/table">
            <a:tbl>
              <a:tblPr firstRow="1" bandRow="1">
                <a:tableStyleId>{5C22544A-7EE6-4342-B048-85BDC9FD1C3A}</a:tableStyleId>
              </a:tblPr>
              <a:tblGrid>
                <a:gridCol w="415642">
                  <a:extLst>
                    <a:ext uri="{9D8B030D-6E8A-4147-A177-3AD203B41FA5}">
                      <a16:colId xmlns:a16="http://schemas.microsoft.com/office/drawing/2014/main" val="1078058074"/>
                    </a:ext>
                  </a:extLst>
                </a:gridCol>
                <a:gridCol w="740128">
                  <a:extLst>
                    <a:ext uri="{9D8B030D-6E8A-4147-A177-3AD203B41FA5}">
                      <a16:colId xmlns:a16="http://schemas.microsoft.com/office/drawing/2014/main" val="3420017166"/>
                    </a:ext>
                  </a:extLst>
                </a:gridCol>
                <a:gridCol w="472250">
                  <a:extLst>
                    <a:ext uri="{9D8B030D-6E8A-4147-A177-3AD203B41FA5}">
                      <a16:colId xmlns:a16="http://schemas.microsoft.com/office/drawing/2014/main" val="3617295776"/>
                    </a:ext>
                  </a:extLst>
                </a:gridCol>
                <a:gridCol w="472250">
                  <a:extLst>
                    <a:ext uri="{9D8B030D-6E8A-4147-A177-3AD203B41FA5}">
                      <a16:colId xmlns:a16="http://schemas.microsoft.com/office/drawing/2014/main" val="234452497"/>
                    </a:ext>
                  </a:extLst>
                </a:gridCol>
              </a:tblGrid>
              <a:tr h="228494">
                <a:tc>
                  <a:txBody>
                    <a:bodyPr/>
                    <a:lstStyle/>
                    <a:p>
                      <a:endParaRPr lang="ru-RU" sz="1200" b="1" dirty="0">
                        <a:latin typeface="+mj-lt"/>
                      </a:endParaRPr>
                    </a:p>
                  </a:txBody>
                  <a:tcPr marL="92013" marR="92013">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402420211"/>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479917"/>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02921562"/>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0525708"/>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774068911"/>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5263446"/>
                  </a:ext>
                </a:extLst>
              </a:tr>
            </a:tbl>
          </a:graphicData>
        </a:graphic>
      </p:graphicFrame>
    </p:spTree>
    <p:extLst>
      <p:ext uri="{BB962C8B-B14F-4D97-AF65-F5344CB8AC3E}">
        <p14:creationId xmlns:p14="http://schemas.microsoft.com/office/powerpoint/2010/main" val="2211844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IE" dirty="0" smtClean="0"/>
              <a:t>CONTENTS…</a:t>
            </a:r>
            <a:endParaRPr lang="en-IE" dirty="0"/>
          </a:p>
        </p:txBody>
      </p:sp>
      <p:sp>
        <p:nvSpPr>
          <p:cNvPr id="20" name="Content Placeholder 19"/>
          <p:cNvSpPr>
            <a:spLocks noGrp="1"/>
          </p:cNvSpPr>
          <p:nvPr>
            <p:ph idx="1"/>
          </p:nvPr>
        </p:nvSpPr>
        <p:spPr>
          <a:xfrm>
            <a:off x="911225" y="1668870"/>
            <a:ext cx="10442575" cy="4351338"/>
          </a:xfrm>
        </p:spPr>
        <p:txBody>
          <a:bodyPr/>
          <a:lstStyle/>
          <a:p>
            <a:r>
              <a:rPr lang="en-IE" dirty="0" smtClean="0"/>
              <a:t>Sensory Play Ideas</a:t>
            </a:r>
          </a:p>
          <a:p>
            <a:r>
              <a:rPr lang="en-IE" dirty="0" smtClean="0"/>
              <a:t>Gross Motor</a:t>
            </a:r>
          </a:p>
          <a:p>
            <a:r>
              <a:rPr lang="en-IE" dirty="0" smtClean="0"/>
              <a:t>S.E.S.E.</a:t>
            </a:r>
          </a:p>
          <a:p>
            <a:r>
              <a:rPr lang="en-IE" dirty="0" smtClean="0"/>
              <a:t>Cooking</a:t>
            </a:r>
          </a:p>
          <a:p>
            <a:r>
              <a:rPr lang="en-IE" dirty="0" smtClean="0"/>
              <a:t>Funky Fingers</a:t>
            </a:r>
          </a:p>
          <a:p>
            <a:r>
              <a:rPr lang="en-IE" dirty="0" err="1" smtClean="0"/>
              <a:t>Storytime</a:t>
            </a:r>
            <a:endParaRPr lang="en-IE" dirty="0" smtClean="0"/>
          </a:p>
          <a:p>
            <a:endParaRPr lang="en-IE" dirty="0"/>
          </a:p>
          <a:p>
            <a:r>
              <a:rPr lang="en-IE" dirty="0" smtClean="0"/>
              <a:t>And finally…</a:t>
            </a:r>
          </a:p>
          <a:p>
            <a:endParaRPr lang="en-IE" dirty="0"/>
          </a:p>
        </p:txBody>
      </p:sp>
    </p:spTree>
    <p:extLst>
      <p:ext uri="{BB962C8B-B14F-4D97-AF65-F5344CB8AC3E}">
        <p14:creationId xmlns:p14="http://schemas.microsoft.com/office/powerpoint/2010/main" val="1791530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sz="3200" dirty="0" smtClean="0"/>
              <a:t>Sensory Play Ideas</a:t>
            </a:r>
            <a:endParaRPr lang="en-US" sz="3200"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p:txBody>
          <a:bodyPr/>
          <a:lstStyle/>
          <a:p>
            <a:endParaRPr lang="en-US" dirty="0"/>
          </a:p>
        </p:txBody>
      </p:sp>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p:txBody>
          <a:bodyPr/>
          <a:lstStyle/>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7</a:t>
            </a:fld>
            <a:endParaRPr lang="en-US" dirty="0"/>
          </a:p>
        </p:txBody>
      </p:sp>
      <p:sp>
        <p:nvSpPr>
          <p:cNvPr id="7" name="Rectangle 6"/>
          <p:cNvSpPr/>
          <p:nvPr/>
        </p:nvSpPr>
        <p:spPr>
          <a:xfrm rot="21218014">
            <a:off x="4383740" y="100777"/>
            <a:ext cx="6342871" cy="5078313"/>
          </a:xfrm>
          <a:prstGeom prst="rect">
            <a:avLst/>
          </a:prstGeom>
        </p:spPr>
        <p:txBody>
          <a:bodyPr wrap="square">
            <a:spAutoFit/>
          </a:bodyPr>
          <a:lstStyle/>
          <a:p>
            <a:pPr marL="285750" indent="-285750">
              <a:buFont typeface="Arial" panose="020B0604020202020204" pitchFamily="34" charset="0"/>
              <a:buChar char="•"/>
            </a:pPr>
            <a:r>
              <a:rPr lang="en-IE" b="1" dirty="0"/>
              <a:t>Gloop</a:t>
            </a:r>
            <a:r>
              <a:rPr lang="ga-IE" b="1" dirty="0"/>
              <a:t> – cornflour and water</a:t>
            </a:r>
            <a:endParaRPr lang="en-IE" dirty="0"/>
          </a:p>
          <a:p>
            <a:pPr marL="285750" lvl="0" indent="-285750">
              <a:buFont typeface="Arial" panose="020B0604020202020204" pitchFamily="34" charset="0"/>
              <a:buChar char="•"/>
            </a:pPr>
            <a:r>
              <a:rPr lang="en-IE" b="1" dirty="0"/>
              <a:t>Bubbles</a:t>
            </a:r>
            <a:r>
              <a:rPr lang="ga-IE" b="1" dirty="0"/>
              <a:t>/Bubble Mountain</a:t>
            </a:r>
            <a:endParaRPr lang="en-IE" dirty="0"/>
          </a:p>
          <a:p>
            <a:pPr marL="285750" lvl="0" indent="-285750">
              <a:buFont typeface="Arial" panose="020B0604020202020204" pitchFamily="34" charset="0"/>
              <a:buChar char="•"/>
            </a:pPr>
            <a:r>
              <a:rPr lang="en-IE" b="1" dirty="0"/>
              <a:t>Shaving Foam</a:t>
            </a:r>
            <a:r>
              <a:rPr lang="ga-IE" b="1" dirty="0"/>
              <a:t>/with food colouring</a:t>
            </a:r>
            <a:endParaRPr lang="en-IE" dirty="0"/>
          </a:p>
          <a:p>
            <a:pPr marL="285750" lvl="0" indent="-285750">
              <a:buFont typeface="Arial" panose="020B0604020202020204" pitchFamily="34" charset="0"/>
              <a:buChar char="•"/>
            </a:pPr>
            <a:r>
              <a:rPr lang="en-IE" b="1" dirty="0"/>
              <a:t>Squishy Colour Bags </a:t>
            </a:r>
            <a:r>
              <a:rPr lang="en-IE" dirty="0"/>
              <a:t>(paint in </a:t>
            </a:r>
            <a:r>
              <a:rPr lang="en-IE" dirty="0" err="1"/>
              <a:t>ziplock</a:t>
            </a:r>
            <a:r>
              <a:rPr lang="en-IE" dirty="0"/>
              <a:t> bags, closed with tape)</a:t>
            </a:r>
          </a:p>
          <a:p>
            <a:pPr marL="285750" lvl="0" indent="-285750">
              <a:buFont typeface="Arial" panose="020B0604020202020204" pitchFamily="34" charset="0"/>
              <a:buChar char="•"/>
            </a:pPr>
            <a:r>
              <a:rPr lang="en-IE" b="1" dirty="0"/>
              <a:t>Coloured Spaghetti worms</a:t>
            </a:r>
          </a:p>
          <a:p>
            <a:pPr marL="285750" lvl="0" indent="-285750">
              <a:buFont typeface="Arial" panose="020B0604020202020204" pitchFamily="34" charset="0"/>
              <a:buChar char="•"/>
            </a:pPr>
            <a:r>
              <a:rPr lang="en-IE" b="1" dirty="0"/>
              <a:t>Jelly</a:t>
            </a:r>
            <a:endParaRPr lang="en-IE" dirty="0"/>
          </a:p>
          <a:p>
            <a:pPr marL="285750" lvl="0" indent="-285750">
              <a:buFont typeface="Arial" panose="020B0604020202020204" pitchFamily="34" charset="0"/>
              <a:buChar char="•"/>
            </a:pPr>
            <a:r>
              <a:rPr lang="en-IE" b="1" dirty="0"/>
              <a:t>Wash the </a:t>
            </a:r>
            <a:r>
              <a:rPr lang="en-IE" b="1" dirty="0" smtClean="0"/>
              <a:t>animal</a:t>
            </a:r>
            <a:r>
              <a:rPr lang="en-IE" dirty="0" smtClean="0"/>
              <a:t>s (plastic animals, nail brush)</a:t>
            </a:r>
            <a:endParaRPr lang="en-IE" dirty="0"/>
          </a:p>
          <a:p>
            <a:pPr marL="285750" lvl="0" indent="-285750">
              <a:buFont typeface="Arial" panose="020B0604020202020204" pitchFamily="34" charset="0"/>
              <a:buChar char="•"/>
            </a:pPr>
            <a:r>
              <a:rPr lang="en-IE" b="1" dirty="0" smtClean="0"/>
              <a:t>Water or sand play </a:t>
            </a:r>
            <a:r>
              <a:rPr lang="en-IE" dirty="0" smtClean="0"/>
              <a:t>(funnels, jugs, containers)</a:t>
            </a:r>
            <a:endParaRPr lang="en-IE" dirty="0"/>
          </a:p>
          <a:p>
            <a:pPr marL="285750" lvl="0" indent="-285750">
              <a:buFont typeface="Arial" panose="020B0604020202020204" pitchFamily="34" charset="0"/>
              <a:buChar char="•"/>
            </a:pPr>
            <a:r>
              <a:rPr lang="en-IE" b="1" dirty="0"/>
              <a:t>Digging for </a:t>
            </a:r>
            <a:r>
              <a:rPr lang="en-IE" b="1" dirty="0" smtClean="0"/>
              <a:t>Treasure </a:t>
            </a:r>
            <a:r>
              <a:rPr lang="en-IE" dirty="0" smtClean="0"/>
              <a:t>(sand/compost)</a:t>
            </a:r>
          </a:p>
          <a:p>
            <a:pPr marL="285750" lvl="0" indent="-285750">
              <a:buFont typeface="Arial" panose="020B0604020202020204" pitchFamily="34" charset="0"/>
              <a:buChar char="•"/>
            </a:pPr>
            <a:r>
              <a:rPr lang="en-IE" b="1" dirty="0"/>
              <a:t>Clean Mud</a:t>
            </a:r>
            <a:r>
              <a:rPr lang="ga-IE" b="1" dirty="0"/>
              <a:t> – flour/hot choc/water</a:t>
            </a:r>
            <a:endParaRPr lang="en-IE" dirty="0"/>
          </a:p>
          <a:p>
            <a:pPr marL="285750" lvl="0" indent="-285750">
              <a:buFont typeface="Arial" panose="020B0604020202020204" pitchFamily="34" charset="0"/>
              <a:buChar char="•"/>
            </a:pPr>
            <a:r>
              <a:rPr lang="en-IE" b="1" dirty="0"/>
              <a:t>Coloured Ice and Salt</a:t>
            </a:r>
            <a:endParaRPr lang="en-IE" dirty="0"/>
          </a:p>
          <a:p>
            <a:pPr marL="285750" lvl="0" indent="-285750">
              <a:buFont typeface="Arial" panose="020B0604020202020204" pitchFamily="34" charset="0"/>
              <a:buChar char="•"/>
            </a:pPr>
            <a:r>
              <a:rPr lang="en-IE" b="1" dirty="0"/>
              <a:t>Shaving foam colour mixing bags</a:t>
            </a:r>
            <a:endParaRPr lang="en-IE" dirty="0"/>
          </a:p>
          <a:p>
            <a:pPr marL="285750" lvl="0" indent="-285750">
              <a:buFont typeface="Arial" panose="020B0604020202020204" pitchFamily="34" charset="0"/>
              <a:buChar char="•"/>
            </a:pPr>
            <a:r>
              <a:rPr lang="en-IE" b="1" dirty="0"/>
              <a:t>Shredded paper sensory box</a:t>
            </a:r>
            <a:endParaRPr lang="en-IE" dirty="0"/>
          </a:p>
          <a:p>
            <a:pPr marL="285750" lvl="0" indent="-285750">
              <a:buFont typeface="Arial" panose="020B0604020202020204" pitchFamily="34" charset="0"/>
              <a:buChar char="•"/>
            </a:pPr>
            <a:r>
              <a:rPr lang="en-IE" b="1" dirty="0"/>
              <a:t>Coloured bubble blowing paintings</a:t>
            </a:r>
            <a:endParaRPr lang="en-IE" dirty="0"/>
          </a:p>
          <a:p>
            <a:pPr marL="285750" lvl="0" indent="-285750">
              <a:buFont typeface="Arial" panose="020B0604020202020204" pitchFamily="34" charset="0"/>
              <a:buChar char="•"/>
            </a:pPr>
            <a:r>
              <a:rPr lang="en-IE" b="1" dirty="0"/>
              <a:t>Dry porridge</a:t>
            </a:r>
            <a:endParaRPr lang="en-IE" dirty="0"/>
          </a:p>
          <a:p>
            <a:pPr marL="285750" lvl="0" indent="-285750">
              <a:buFont typeface="Arial" panose="020B0604020202020204" pitchFamily="34" charset="0"/>
              <a:buChar char="•"/>
            </a:pPr>
            <a:r>
              <a:rPr lang="en-IE" b="1" dirty="0"/>
              <a:t>Shaving foam car wash</a:t>
            </a:r>
            <a:endParaRPr lang="en-IE" dirty="0"/>
          </a:p>
          <a:p>
            <a:pPr marL="285750" lvl="0" indent="-285750">
              <a:buFont typeface="Arial" panose="020B0604020202020204" pitchFamily="34" charset="0"/>
              <a:buChar char="•"/>
            </a:pPr>
            <a:r>
              <a:rPr lang="en-IE" b="1" dirty="0"/>
              <a:t>Dinosaur swamp </a:t>
            </a:r>
            <a:r>
              <a:rPr lang="en-IE" dirty="0" smtClean="0"/>
              <a:t>(</a:t>
            </a:r>
            <a:r>
              <a:rPr lang="en-IE" dirty="0" err="1" smtClean="0"/>
              <a:t>grass,mud</a:t>
            </a:r>
            <a:r>
              <a:rPr lang="en-IE" dirty="0"/>
              <a:t>, water </a:t>
            </a:r>
            <a:r>
              <a:rPr lang="en-IE" dirty="0" err="1"/>
              <a:t>etc</a:t>
            </a:r>
            <a:r>
              <a:rPr lang="en-IE" dirty="0"/>
              <a:t>)</a:t>
            </a:r>
          </a:p>
          <a:p>
            <a:pPr marL="285750" lvl="0" indent="-285750">
              <a:buFont typeface="Arial" panose="020B0604020202020204" pitchFamily="34" charset="0"/>
              <a:buChar char="•"/>
            </a:pPr>
            <a:endParaRPr lang="en-IE"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58" y="2872926"/>
            <a:ext cx="3487785" cy="2378343"/>
          </a:xfrm>
          <a:prstGeom prst="rect">
            <a:avLst/>
          </a:prstGeom>
        </p:spPr>
      </p:pic>
    </p:spTree>
    <p:extLst>
      <p:ext uri="{BB962C8B-B14F-4D97-AF65-F5344CB8AC3E}">
        <p14:creationId xmlns:p14="http://schemas.microsoft.com/office/powerpoint/2010/main" val="2532577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5300471" y="4260955"/>
            <a:ext cx="5959711" cy="1237330"/>
          </a:xfrm>
        </p:spPr>
        <p:txBody>
          <a:bodyPr>
            <a:normAutofit/>
          </a:bodyPr>
          <a:lstStyle/>
          <a:p>
            <a:pPr algn="ctr"/>
            <a:r>
              <a:rPr lang="en-US" sz="3200" dirty="0" smtClean="0"/>
              <a:t>Gross Motor Activities</a:t>
            </a:r>
            <a:endParaRPr lang="en-US" sz="3200" dirty="0"/>
          </a:p>
        </p:txBody>
      </p:sp>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a:xfrm>
            <a:off x="1250343" y="4554992"/>
            <a:ext cx="2639323" cy="1886586"/>
          </a:xfrm>
        </p:spPr>
        <p:txBody>
          <a:bodyPr/>
          <a:lstStyle/>
          <a:p>
            <a:endParaRPr lang="en-US" i="1" dirty="0" smtClean="0">
              <a:solidFill>
                <a:schemeClr val="accent4"/>
              </a:solidFill>
              <a:latin typeface="+mn-lt"/>
            </a:endParaRPr>
          </a:p>
          <a:p>
            <a:r>
              <a:rPr lang="en-US" i="1" dirty="0">
                <a:solidFill>
                  <a:schemeClr val="accent4"/>
                </a:solidFill>
                <a:latin typeface="+mn-lt"/>
              </a:rPr>
              <a:t> </a:t>
            </a:r>
            <a:r>
              <a:rPr lang="en-US" i="1" dirty="0" smtClean="0">
                <a:solidFill>
                  <a:schemeClr val="accent4"/>
                </a:solidFill>
                <a:latin typeface="+mn-lt"/>
              </a:rPr>
              <a:t>              </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8</a:t>
            </a:fld>
            <a:endParaRPr lang="en-US" dirty="0"/>
          </a:p>
        </p:txBody>
      </p:sp>
      <p:sp>
        <p:nvSpPr>
          <p:cNvPr id="8" name="AutoShape 2" descr="Zumba Kids - GoNood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4" descr="Zumba Kids - GoNoodle"/>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375">
            <a:off x="593533" y="777041"/>
            <a:ext cx="2952750" cy="1552575"/>
          </a:xfrm>
          <a:prstGeom prst="rect">
            <a:avLst/>
          </a:prstGeom>
        </p:spPr>
      </p:pic>
      <p:pic>
        <p:nvPicPr>
          <p:cNvPr id="12" name="t_-AUD0DT30"/>
          <p:cNvPicPr>
            <a:picLocks noGrp="1" noRot="1" noChangeAspect="1"/>
          </p:cNvPicPr>
          <p:nvPr>
            <p:ph type="media" sz="quarter" idx="13"/>
            <a:videoFile r:link="rId1"/>
          </p:nvPr>
        </p:nvPicPr>
        <p:blipFill>
          <a:blip r:embed="rId4"/>
          <a:stretch>
            <a:fillRect/>
          </a:stretch>
        </p:blipFill>
        <p:spPr>
          <a:xfrm>
            <a:off x="3910013" y="1204913"/>
            <a:ext cx="4572000" cy="25717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9867">
            <a:off x="587514" y="4184855"/>
            <a:ext cx="4248150" cy="1076325"/>
          </a:xfrm>
          <a:prstGeom prst="rect">
            <a:avLst/>
          </a:prstGeom>
        </p:spPr>
      </p:pic>
    </p:spTree>
    <p:extLst>
      <p:ext uri="{BB962C8B-B14F-4D97-AF65-F5344CB8AC3E}">
        <p14:creationId xmlns:p14="http://schemas.microsoft.com/office/powerpoint/2010/main" val="4138966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21061020">
            <a:off x="2622460" y="5930853"/>
            <a:ext cx="2639323" cy="365125"/>
          </a:xfrm>
        </p:spPr>
        <p:txBody>
          <a:bodyPr/>
          <a:lstStyle/>
          <a:p>
            <a:r>
              <a:rPr lang="en-US" sz="2400" noProof="0" dirty="0" smtClean="0">
                <a:solidFill>
                  <a:schemeClr val="accent1">
                    <a:lumMod val="50000"/>
                  </a:schemeClr>
                </a:solidFill>
              </a:rPr>
              <a:t>I spy with my little eye…</a:t>
            </a:r>
            <a:endParaRPr lang="en-US" sz="2400" noProof="0"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98C0CDE5-970C-4CC4-BF43-0DA127E73E82}" type="slidenum">
              <a:rPr lang="en-US" noProof="0" smtClean="0"/>
              <a:t>9</a:t>
            </a:fld>
            <a:endParaRPr lang="en-US" noProof="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0023" y="1347787"/>
            <a:ext cx="5552179" cy="4765629"/>
          </a:xfrm>
        </p:spPr>
      </p:pic>
      <p:sp>
        <p:nvSpPr>
          <p:cNvPr id="7" name="Text Placeholder 6"/>
          <p:cNvSpPr>
            <a:spLocks noGrp="1"/>
          </p:cNvSpPr>
          <p:nvPr>
            <p:ph type="body" sz="half" idx="2"/>
          </p:nvPr>
        </p:nvSpPr>
        <p:spPr>
          <a:xfrm>
            <a:off x="850694" y="2531942"/>
            <a:ext cx="3932237" cy="2872065"/>
          </a:xfrm>
        </p:spPr>
        <p:txBody>
          <a:bodyPr/>
          <a:lstStyle/>
          <a:p>
            <a:r>
              <a:rPr lang="en-IE" b="0" dirty="0" smtClean="0"/>
              <a:t>FARM ANIMALS</a:t>
            </a:r>
          </a:p>
          <a:p>
            <a:r>
              <a:rPr lang="en-IE" b="0" dirty="0" smtClean="0"/>
              <a:t>How many farm animals can you </a:t>
            </a:r>
            <a:r>
              <a:rPr lang="en-IE" dirty="0" smtClean="0"/>
              <a:t>name</a:t>
            </a:r>
            <a:r>
              <a:rPr lang="en-IE" b="0" dirty="0" smtClean="0"/>
              <a:t>?</a:t>
            </a:r>
          </a:p>
          <a:p>
            <a:r>
              <a:rPr lang="en-IE" dirty="0" smtClean="0"/>
              <a:t>What are the animal’s babies called? </a:t>
            </a:r>
          </a:p>
          <a:p>
            <a:r>
              <a:rPr lang="en-IE" dirty="0" smtClean="0"/>
              <a:t>What do we get from cows?</a:t>
            </a:r>
          </a:p>
          <a:p>
            <a:r>
              <a:rPr lang="en-IE" dirty="0" smtClean="0"/>
              <a:t>Sheep? Hens? Pigs?</a:t>
            </a:r>
          </a:p>
          <a:p>
            <a:endParaRPr lang="en-IE" b="0" dirty="0"/>
          </a:p>
        </p:txBody>
      </p:sp>
      <p:sp>
        <p:nvSpPr>
          <p:cNvPr id="6" name="Title 5"/>
          <p:cNvSpPr>
            <a:spLocks noGrp="1"/>
          </p:cNvSpPr>
          <p:nvPr>
            <p:ph type="title"/>
          </p:nvPr>
        </p:nvSpPr>
        <p:spPr/>
        <p:txBody>
          <a:bodyPr>
            <a:noAutofit/>
          </a:bodyPr>
          <a:lstStyle/>
          <a:p>
            <a:r>
              <a:rPr lang="en-US" sz="2800" dirty="0" smtClean="0">
                <a:solidFill>
                  <a:schemeClr val="accent4">
                    <a:lumMod val="50000"/>
                  </a:schemeClr>
                </a:solidFill>
              </a:rPr>
              <a:t>S</a:t>
            </a:r>
            <a:r>
              <a:rPr lang="en-US" sz="2800" dirty="0" smtClean="0">
                <a:solidFill>
                  <a:schemeClr val="accent1">
                    <a:lumMod val="50000"/>
                  </a:schemeClr>
                </a:solidFill>
              </a:rPr>
              <a:t>ocial, </a:t>
            </a:r>
            <a:r>
              <a:rPr lang="en-US" sz="2800" dirty="0" smtClean="0">
                <a:solidFill>
                  <a:schemeClr val="accent4">
                    <a:lumMod val="50000"/>
                  </a:schemeClr>
                </a:solidFill>
              </a:rPr>
              <a:t>E</a:t>
            </a:r>
            <a:r>
              <a:rPr lang="en-US" sz="2800" dirty="0" smtClean="0">
                <a:solidFill>
                  <a:schemeClr val="accent1">
                    <a:lumMod val="50000"/>
                  </a:schemeClr>
                </a:solidFill>
              </a:rPr>
              <a:t>nvironmental &amp; </a:t>
            </a:r>
            <a:r>
              <a:rPr lang="en-US" sz="2800" dirty="0" smtClean="0">
                <a:solidFill>
                  <a:schemeClr val="accent4">
                    <a:lumMod val="50000"/>
                  </a:schemeClr>
                </a:solidFill>
              </a:rPr>
              <a:t>S</a:t>
            </a:r>
            <a:r>
              <a:rPr lang="en-US" sz="2800" dirty="0" smtClean="0">
                <a:solidFill>
                  <a:schemeClr val="accent1">
                    <a:lumMod val="50000"/>
                  </a:schemeClr>
                </a:solidFill>
              </a:rPr>
              <a:t>cientific </a:t>
            </a:r>
            <a:r>
              <a:rPr lang="en-US" sz="2800" dirty="0" smtClean="0">
                <a:solidFill>
                  <a:schemeClr val="accent4">
                    <a:lumMod val="50000"/>
                  </a:schemeClr>
                </a:solidFill>
              </a:rPr>
              <a:t>E</a:t>
            </a:r>
            <a:r>
              <a:rPr lang="en-US" sz="2800" dirty="0" smtClean="0">
                <a:solidFill>
                  <a:schemeClr val="accent1">
                    <a:lumMod val="50000"/>
                  </a:schemeClr>
                </a:solidFill>
              </a:rPr>
              <a:t>ducation</a:t>
            </a:r>
            <a:endParaRPr lang="en-US" sz="2800" dirty="0">
              <a:solidFill>
                <a:schemeClr val="accent1">
                  <a:lumMod val="50000"/>
                </a:schemeClr>
              </a:solidFill>
            </a:endParaRPr>
          </a:p>
        </p:txBody>
      </p:sp>
    </p:spTree>
    <p:extLst>
      <p:ext uri="{BB962C8B-B14F-4D97-AF65-F5344CB8AC3E}">
        <p14:creationId xmlns:p14="http://schemas.microsoft.com/office/powerpoint/2010/main" val="4101976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BEF6C8FF-3D90-457B-9108-406F928CD7C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539</Words>
  <Application>Microsoft Office PowerPoint</Application>
  <PresentationFormat>Widescreen</PresentationFormat>
  <Paragraphs>106</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Bradley Hand ITC</vt:lpstr>
      <vt:lpstr>Calibri</vt:lpstr>
      <vt:lpstr>Comic Sans MS</vt:lpstr>
      <vt:lpstr>Franklin Gothic Book</vt:lpstr>
      <vt:lpstr>Wingdings</vt:lpstr>
      <vt:lpstr>Office Theme</vt:lpstr>
      <vt:lpstr>The Den</vt:lpstr>
      <vt:lpstr>Hello boys and girls!</vt:lpstr>
      <vt:lpstr>We are getting lots of exercise and fresh air!</vt:lpstr>
      <vt:lpstr>Hoping to see you soon!</vt:lpstr>
      <vt:lpstr>Dear Parents/Guardians,</vt:lpstr>
      <vt:lpstr>CONTENTS…</vt:lpstr>
      <vt:lpstr>Sensory Play Ideas</vt:lpstr>
      <vt:lpstr>Gross Motor Activities</vt:lpstr>
      <vt:lpstr>Social, Environmental &amp; Scientific Education</vt:lpstr>
      <vt:lpstr>Ms. O’Meara spied some brown lambs on her walk…</vt:lpstr>
      <vt:lpstr>No cook food art (Inspired by Tiarnan)</vt:lpstr>
      <vt:lpstr>Funky Fingers (Fine Motor Skills Activities)</vt:lpstr>
      <vt:lpstr>Storytime</vt:lpstr>
      <vt:lpstr>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2020-04-20T21:37:35Z</dcterms:created>
  <dcterms:modified xsi:type="dcterms:W3CDTF">2020-04-21T19:55:32Z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